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</p:sldMasterIdLst>
  <p:notesMasterIdLst>
    <p:notesMasterId r:id="rId48"/>
  </p:notesMasterIdLst>
  <p:handoutMasterIdLst>
    <p:handoutMasterId r:id="rId49"/>
  </p:handoutMasterIdLst>
  <p:sldIdLst>
    <p:sldId id="257" r:id="rId3"/>
    <p:sldId id="259" r:id="rId4"/>
    <p:sldId id="260" r:id="rId5"/>
    <p:sldId id="262" r:id="rId6"/>
    <p:sldId id="263" r:id="rId7"/>
    <p:sldId id="261" r:id="rId8"/>
    <p:sldId id="333" r:id="rId9"/>
    <p:sldId id="334" r:id="rId10"/>
    <p:sldId id="286" r:id="rId11"/>
    <p:sldId id="307" r:id="rId12"/>
    <p:sldId id="289" r:id="rId13"/>
    <p:sldId id="308" r:id="rId14"/>
    <p:sldId id="323" r:id="rId15"/>
    <p:sldId id="311" r:id="rId16"/>
    <p:sldId id="312" r:id="rId17"/>
    <p:sldId id="309" r:id="rId18"/>
    <p:sldId id="310" r:id="rId19"/>
    <p:sldId id="313" r:id="rId20"/>
    <p:sldId id="314" r:id="rId21"/>
    <p:sldId id="315" r:id="rId22"/>
    <p:sldId id="316" r:id="rId23"/>
    <p:sldId id="324" r:id="rId24"/>
    <p:sldId id="325" r:id="rId25"/>
    <p:sldId id="328" r:id="rId26"/>
    <p:sldId id="327" r:id="rId27"/>
    <p:sldId id="329" r:id="rId28"/>
    <p:sldId id="326" r:id="rId29"/>
    <p:sldId id="335" r:id="rId30"/>
    <p:sldId id="336" r:id="rId31"/>
    <p:sldId id="272" r:id="rId32"/>
    <p:sldId id="330" r:id="rId33"/>
    <p:sldId id="317" r:id="rId34"/>
    <p:sldId id="318" r:id="rId35"/>
    <p:sldId id="319" r:id="rId36"/>
    <p:sldId id="320" r:id="rId37"/>
    <p:sldId id="321" r:id="rId38"/>
    <p:sldId id="322" r:id="rId39"/>
    <p:sldId id="331" r:id="rId40"/>
    <p:sldId id="275" r:id="rId41"/>
    <p:sldId id="280" r:id="rId42"/>
    <p:sldId id="282" r:id="rId43"/>
    <p:sldId id="281" r:id="rId44"/>
    <p:sldId id="285" r:id="rId45"/>
    <p:sldId id="283" r:id="rId46"/>
    <p:sldId id="33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D9310B4-24CB-F547-8A49-38D74C9C3C45}">
          <p14:sldIdLst>
            <p14:sldId id="257"/>
            <p14:sldId id="259"/>
            <p14:sldId id="260"/>
            <p14:sldId id="262"/>
            <p14:sldId id="263"/>
            <p14:sldId id="261"/>
            <p14:sldId id="333"/>
            <p14:sldId id="334"/>
            <p14:sldId id="286"/>
            <p14:sldId id="307"/>
            <p14:sldId id="289"/>
            <p14:sldId id="308"/>
            <p14:sldId id="323"/>
            <p14:sldId id="311"/>
            <p14:sldId id="312"/>
            <p14:sldId id="309"/>
            <p14:sldId id="310"/>
            <p14:sldId id="313"/>
            <p14:sldId id="314"/>
            <p14:sldId id="315"/>
            <p14:sldId id="316"/>
            <p14:sldId id="324"/>
            <p14:sldId id="325"/>
            <p14:sldId id="328"/>
            <p14:sldId id="327"/>
            <p14:sldId id="329"/>
            <p14:sldId id="326"/>
            <p14:sldId id="335"/>
            <p14:sldId id="336"/>
            <p14:sldId id="272"/>
            <p14:sldId id="330"/>
          </p14:sldIdLst>
        </p14:section>
        <p14:section name="Untitled Section" id="{B0D87911-0C2B-F642-89CC-B8EFABC56692}">
          <p14:sldIdLst>
            <p14:sldId id="317"/>
            <p14:sldId id="318"/>
            <p14:sldId id="319"/>
            <p14:sldId id="320"/>
            <p14:sldId id="321"/>
            <p14:sldId id="322"/>
          </p14:sldIdLst>
        </p14:section>
        <p14:section name="Untitled Section" id="{8A290108-A0D1-D44F-8C45-C996B929F3B1}">
          <p14:sldIdLst>
            <p14:sldId id="331"/>
            <p14:sldId id="275"/>
            <p14:sldId id="280"/>
            <p14:sldId id="282"/>
            <p14:sldId id="281"/>
            <p14:sldId id="285"/>
            <p14:sldId id="283"/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4008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47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3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6087F-F126-3E45-BFBA-D61F96E0BD4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92E8-FC72-B849-91E6-E0606466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13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48A6-5301-5E4D-B588-CE411A7CF7AF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06E86-7C23-2848-9EC3-32E033D7B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06E86-7C23-2848-9EC3-32E033D7B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A9392-2117-8847-86D7-6D1C0B6BFE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Task Force Recommendations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F3F6-1D04-4AED-8438-11E20403FE3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3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575748"/>
          </a:xfrm>
        </p:spPr>
        <p:txBody>
          <a:bodyPr>
            <a:normAutofit/>
          </a:bodyPr>
          <a:lstStyle/>
          <a:p>
            <a:r>
              <a:rPr lang="en-US" dirty="0" smtClean="0"/>
              <a:t>Review work </a:t>
            </a:r>
            <a:r>
              <a:rPr lang="en-US" b="1" dirty="0" smtClean="0"/>
              <a:t>at state level</a:t>
            </a:r>
            <a:r>
              <a:rPr lang="en-US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ELA/ELD Framework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Social Studies Framework</a:t>
            </a:r>
          </a:p>
          <a:p>
            <a:endParaRPr lang="en-US" baseline="0" dirty="0" smtClean="0"/>
          </a:p>
          <a:p>
            <a:r>
              <a:rPr lang="en-US" b="1" dirty="0" smtClean="0"/>
              <a:t>Six Pilot Local Partnerships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3 leaders – business, judiciary, education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Have a breakfast to introduce to the Task Force report – </a:t>
            </a:r>
          </a:p>
          <a:p>
            <a:pPr>
              <a:buFont typeface="Wingdings" pitchFamily="2" charset="2"/>
              <a:buChar char="§"/>
            </a:pPr>
            <a:r>
              <a:rPr lang="en-US" baseline="0" dirty="0" smtClean="0"/>
              <a:t>Invite</a:t>
            </a:r>
            <a:r>
              <a:rPr lang="en-US" dirty="0" smtClean="0"/>
              <a:t> community to join partnership</a:t>
            </a:r>
          </a:p>
          <a:p>
            <a:pPr>
              <a:buFont typeface="Wingdings" pitchFamily="2" charset="2"/>
              <a:buChar char="§"/>
            </a:pPr>
            <a:r>
              <a:rPr lang="en-US" baseline="0" dirty="0" smtClean="0"/>
              <a:t>Reach</a:t>
            </a:r>
            <a:r>
              <a:rPr lang="en-US" dirty="0" smtClean="0"/>
              <a:t> out to school boards</a:t>
            </a:r>
          </a:p>
          <a:p>
            <a:pPr>
              <a:buFont typeface="Wingdings" pitchFamily="2" charset="2"/>
              <a:buChar char="§"/>
            </a:pPr>
            <a:r>
              <a:rPr lang="en-US" baseline="0" dirty="0" smtClean="0"/>
              <a:t>Provide</a:t>
            </a:r>
            <a:r>
              <a:rPr lang="en-US" dirty="0" smtClean="0"/>
              <a:t> resources and support to schools and teachers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Goal is to have</a:t>
            </a:r>
            <a:r>
              <a:rPr lang="en-US" baseline="0" dirty="0" smtClean="0"/>
              <a:t> </a:t>
            </a:r>
            <a:r>
              <a:rPr lang="en-US" dirty="0" smtClean="0"/>
              <a:t>3 school board resolutions passed in each county</a:t>
            </a:r>
          </a:p>
          <a:p>
            <a:endParaRPr lang="en-US" dirty="0" smtClean="0"/>
          </a:p>
          <a:p>
            <a:r>
              <a:rPr lang="en-US" baseline="0" dirty="0" smtClean="0"/>
              <a:t>Dave and Roger:</a:t>
            </a:r>
          </a:p>
          <a:p>
            <a:r>
              <a:rPr lang="en-US" baseline="0" dirty="0" smtClean="0"/>
              <a:t>Provide a brief overview/update of the local work you each have been doing related to the Implementation Team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Success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Challenges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Work to come</a:t>
            </a:r>
          </a:p>
          <a:p>
            <a:endParaRPr lang="en-US" baseline="0" dirty="0" smtClean="0"/>
          </a:p>
          <a:p>
            <a:pPr>
              <a:buFont typeface="Courier New" pitchFamily="49" charset="0"/>
              <a:buChar char="o"/>
            </a:pPr>
            <a:endParaRPr lang="en-US" baseline="0" dirty="0" smtClean="0"/>
          </a:p>
          <a:p>
            <a:pPr>
              <a:buFont typeface="Courier New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6F3F6-1D04-4AED-8438-11E20403FE3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3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66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rgbClr val="FF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5E8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768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59675" y="282574"/>
            <a:ext cx="642097" cy="1600200"/>
          </a:xfrm>
          <a:prstGeom prst="rect">
            <a:avLst/>
          </a:prstGeom>
          <a:solidFill>
            <a:srgbClr val="5E8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E8FF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9283" y="6423585"/>
            <a:ext cx="55403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22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515753CF-A0AE-934F-A80F-9B977783333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2" name="Picture 31" descr="3rd C Logo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66" y="5139790"/>
            <a:ext cx="1821404" cy="173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8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4809" y="643150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E98B771-10B8-BE4E-BA09-24D89CEE3E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3rd C Logo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66" y="5139790"/>
            <a:ext cx="1821404" cy="173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5E8FF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Tx/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Tx/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Tx/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Tx/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Tx/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FAIRclassrooms.com/resource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8.pn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Relationship Id="rId3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urveymonkey.com/r/Action_Civics_1516_PD_Workshop" TargetMode="External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choices.edu/pd/institutes/institute-2016-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2.kqed.org/lowdown/" TargetMode="External"/><Relationship Id="rId4" Type="http://schemas.openxmlformats.org/officeDocument/2006/relationships/hyperlink" Target="http://www.electoraldysfunction.org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ellygallagher.org/article-of-the-wee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375660" y="3082406"/>
            <a:ext cx="7551601" cy="1612607"/>
          </a:xfrm>
        </p:spPr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Action Civics Initiative </a:t>
            </a:r>
            <a:br>
              <a:rPr lang="en-US" dirty="0" smtClean="0">
                <a:latin typeface="Avenir Black Oblique"/>
                <a:cs typeface="Avenir Black Oblique"/>
              </a:rPr>
            </a:br>
            <a:r>
              <a:rPr lang="en-US" sz="3200" dirty="0" smtClean="0">
                <a:latin typeface="Avenir Black Oblique"/>
                <a:cs typeface="Avenir Black Oblique"/>
              </a:rPr>
              <a:t>Professional Development Session #4</a:t>
            </a:r>
            <a:endParaRPr lang="en-US" sz="3200" dirty="0"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51342">
            <a:off x="3195547" y="4567449"/>
            <a:ext cx="5904886" cy="1020471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March 12, 2016</a:t>
            </a:r>
          </a:p>
          <a:p>
            <a:pPr algn="ctr"/>
            <a:r>
              <a:rPr lang="en-US" dirty="0" smtClean="0"/>
              <a:t>8:45 am – 3:30 pm</a:t>
            </a:r>
            <a:endParaRPr lang="en-US" sz="2400" dirty="0"/>
          </a:p>
        </p:txBody>
      </p:sp>
      <p:pic>
        <p:nvPicPr>
          <p:cNvPr id="5" name="Picture 4" descr="3C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425">
            <a:off x="2616421" y="5297401"/>
            <a:ext cx="1615440" cy="542544"/>
          </a:xfrm>
          <a:prstGeom prst="rect">
            <a:avLst/>
          </a:prstGeom>
        </p:spPr>
      </p:pic>
      <p:pic>
        <p:nvPicPr>
          <p:cNvPr id="7" name="Picture 6" descr="SCOE Logo (B&amp;W)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" y="6171588"/>
            <a:ext cx="2555330" cy="602163"/>
          </a:xfrm>
          <a:prstGeom prst="rect">
            <a:avLst/>
          </a:prstGeom>
        </p:spPr>
      </p:pic>
      <p:pic>
        <p:nvPicPr>
          <p:cNvPr id="8" name="Picture 7" descr="Bechtel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" y="5439035"/>
            <a:ext cx="2085718" cy="609672"/>
          </a:xfrm>
          <a:prstGeom prst="rect">
            <a:avLst/>
          </a:prstGeom>
        </p:spPr>
      </p:pic>
      <p:pic>
        <p:nvPicPr>
          <p:cNvPr id="9" name="Picture 8" descr="3rd C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66" y="5139790"/>
            <a:ext cx="1821404" cy="173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0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337050"/>
            <a:ext cx="2374900" cy="237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2650" y="0"/>
            <a:ext cx="3181350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inger-Breakdan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1910129"/>
            <a:ext cx="4387850" cy="30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7800" y="291719"/>
            <a:ext cx="6578600" cy="3988181"/>
            <a:chOff x="1396148" y="1524000"/>
            <a:chExt cx="6858000" cy="381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6148" y="1524000"/>
              <a:ext cx="6858000" cy="381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828800" y="4768690"/>
              <a:ext cx="5746452" cy="565310"/>
            </a:xfrm>
            <a:prstGeom prst="rect">
              <a:avLst/>
            </a:prstGeom>
            <a:solidFill>
              <a:srgbClr val="84008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7800" y="4302085"/>
            <a:ext cx="657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Stephanie Cook and </a:t>
            </a:r>
            <a:r>
              <a:rPr lang="en-US" sz="2800" dirty="0" err="1" smtClean="0">
                <a:solidFill>
                  <a:schemeClr val="bg1"/>
                </a:solidFill>
              </a:rPr>
              <a:t>Farrah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Poladi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Carver High School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75" y="5779412"/>
            <a:ext cx="6068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hlinkClick r:id="rId3"/>
              </a:rPr>
              <a:t>FAIRclassrooms.com/resources 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72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Civics Showcase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April 30, 8:30am – 2:00pm</a:t>
            </a:r>
          </a:p>
          <a:p>
            <a:r>
              <a:rPr lang="en-US" sz="3600" dirty="0" smtClean="0"/>
              <a:t>Statewide Civics Showcase: </a:t>
            </a:r>
            <a:br>
              <a:rPr lang="en-US" sz="3600" dirty="0" smtClean="0"/>
            </a:br>
            <a:r>
              <a:rPr lang="en-US" sz="3600" dirty="0" smtClean="0"/>
              <a:t>9:00am – 10:30am</a:t>
            </a:r>
          </a:p>
          <a:p>
            <a:r>
              <a:rPr lang="en-US" sz="3600" dirty="0" smtClean="0"/>
              <a:t>Local showcase of projects:11:00am – 2:00pm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553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 the Date Flyer updated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188" y="-448541"/>
            <a:ext cx="10035988" cy="775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9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948612" cy="1447800"/>
          </a:xfrm>
        </p:spPr>
        <p:txBody>
          <a:bodyPr/>
          <a:lstStyle/>
          <a:p>
            <a:r>
              <a:rPr lang="en-US" dirty="0" smtClean="0"/>
              <a:t>Statewide Civics Showcase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Videoconference with Los Angeles showcase</a:t>
            </a:r>
          </a:p>
          <a:p>
            <a:r>
              <a:rPr lang="en-US" dirty="0" smtClean="0"/>
              <a:t>Speakers at both venues:</a:t>
            </a:r>
          </a:p>
          <a:p>
            <a:pPr lvl="1"/>
            <a:r>
              <a:rPr lang="en-US" b="1" dirty="0" smtClean="0"/>
              <a:t>Sacramento: </a:t>
            </a:r>
            <a:r>
              <a:rPr lang="en-US" dirty="0" smtClean="0"/>
              <a:t>State Superintendent Tom </a:t>
            </a:r>
            <a:r>
              <a:rPr lang="en-US" dirty="0" err="1" smtClean="0"/>
              <a:t>Torlakson</a:t>
            </a:r>
            <a:r>
              <a:rPr lang="en-US" dirty="0" smtClean="0"/>
              <a:t>, Superintendent David Gordon, Roger </a:t>
            </a:r>
            <a:r>
              <a:rPr lang="en-US" dirty="0" err="1" smtClean="0"/>
              <a:t>Niello</a:t>
            </a:r>
            <a:r>
              <a:rPr lang="en-US" dirty="0" smtClean="0"/>
              <a:t>, Mindy Romero (UC Davis)</a:t>
            </a:r>
          </a:p>
          <a:p>
            <a:pPr lvl="1"/>
            <a:r>
              <a:rPr lang="en-US" b="1" dirty="0" smtClean="0"/>
              <a:t>Los Angeles: </a:t>
            </a:r>
            <a:r>
              <a:rPr lang="en-US" dirty="0" smtClean="0"/>
              <a:t>Secretary of State Alex Padilla, LACOE Superintendent, LA Chamber of Commerce</a:t>
            </a:r>
          </a:p>
        </p:txBody>
      </p:sp>
    </p:spTree>
    <p:extLst>
      <p:ext uri="{BB962C8B-B14F-4D97-AF65-F5344CB8AC3E}">
        <p14:creationId xmlns:p14="http://schemas.microsoft.com/office/powerpoint/2010/main" val="267614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948612" cy="1447800"/>
          </a:xfrm>
        </p:spPr>
        <p:txBody>
          <a:bodyPr/>
          <a:lstStyle/>
          <a:p>
            <a:r>
              <a:rPr lang="en-US" dirty="0" smtClean="0"/>
              <a:t>Statewide Civics Showcase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7716838" cy="1712258"/>
          </a:xfrm>
        </p:spPr>
        <p:txBody>
          <a:bodyPr>
            <a:normAutofit/>
          </a:bodyPr>
          <a:lstStyle/>
          <a:p>
            <a:r>
              <a:rPr lang="en-US" dirty="0" smtClean="0"/>
              <a:t>Student moderator at each venue</a:t>
            </a:r>
          </a:p>
          <a:p>
            <a:r>
              <a:rPr lang="en-US" dirty="0" smtClean="0"/>
              <a:t>Students can submit real time questions to the panels via Twitter #</a:t>
            </a:r>
          </a:p>
        </p:txBody>
      </p:sp>
    </p:spTree>
    <p:extLst>
      <p:ext uri="{BB962C8B-B14F-4D97-AF65-F5344CB8AC3E}">
        <p14:creationId xmlns:p14="http://schemas.microsoft.com/office/powerpoint/2010/main" val="365734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3581" y="1524000"/>
            <a:ext cx="7716838" cy="5029200"/>
          </a:xfrm>
        </p:spPr>
        <p:txBody>
          <a:bodyPr/>
          <a:lstStyle/>
          <a:p>
            <a:r>
              <a:rPr lang="en-US" dirty="0" smtClean="0"/>
              <a:t>Students may set up their project displays between 7:30 – 8:30am</a:t>
            </a:r>
          </a:p>
          <a:p>
            <a:r>
              <a:rPr lang="en-US" dirty="0" smtClean="0"/>
              <a:t>1-2 projects per table (depending on the size of the project</a:t>
            </a:r>
          </a:p>
          <a:p>
            <a:r>
              <a:rPr lang="en-US" dirty="0" smtClean="0"/>
              <a:t>Some electricity will be available  (let me know if you need it)</a:t>
            </a:r>
          </a:p>
          <a:p>
            <a:r>
              <a:rPr lang="en-US" dirty="0" smtClean="0"/>
              <a:t>Science fair/ Trade show format (Gallery Walk)</a:t>
            </a:r>
          </a:p>
          <a:p>
            <a:r>
              <a:rPr lang="en-US" dirty="0" smtClean="0"/>
              <a:t>Project boards, PPT or video presentations (on laptop), ???</a:t>
            </a:r>
          </a:p>
        </p:txBody>
      </p:sp>
    </p:spTree>
    <p:extLst>
      <p:ext uri="{BB962C8B-B14F-4D97-AF65-F5344CB8AC3E}">
        <p14:creationId xmlns:p14="http://schemas.microsoft.com/office/powerpoint/2010/main" val="339157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410" y="291833"/>
            <a:ext cx="5607465" cy="6299645"/>
            <a:chOff x="1585910" y="317500"/>
            <a:chExt cx="5607465" cy="6299645"/>
          </a:xfrm>
        </p:grpSpPr>
        <p:grpSp>
          <p:nvGrpSpPr>
            <p:cNvPr id="4" name="Group 3"/>
            <p:cNvGrpSpPr/>
            <p:nvPr/>
          </p:nvGrpSpPr>
          <p:grpSpPr>
            <a:xfrm>
              <a:off x="1585910" y="317500"/>
              <a:ext cx="5607465" cy="6299645"/>
              <a:chOff x="57150" y="0"/>
              <a:chExt cx="2780030" cy="372427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" y="0"/>
                <a:ext cx="2780030" cy="372427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04800" y="1276349"/>
                <a:ext cx="2314575" cy="2138847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933033" y="1181056"/>
              <a:ext cx="304800" cy="18923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33033" y="3441656"/>
              <a:ext cx="304800" cy="1574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59400" y="2298623"/>
              <a:ext cx="1458099" cy="35566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43984" y="3327356"/>
              <a:ext cx="304800" cy="9779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79735" y="4749756"/>
              <a:ext cx="304800" cy="9779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86400" y="6094335"/>
              <a:ext cx="1102499" cy="35566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60550" y="3149523"/>
              <a:ext cx="1458099" cy="35566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60550" y="3949634"/>
              <a:ext cx="1458099" cy="35566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60550" y="4838667"/>
              <a:ext cx="1458099" cy="35566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82533" y="3149523"/>
              <a:ext cx="304800" cy="20448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544924" y="3244828"/>
              <a:ext cx="1404776" cy="21209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 rot="18318085">
              <a:off x="3063162" y="1526951"/>
              <a:ext cx="520700" cy="135258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16200000">
              <a:off x="2596034" y="5374426"/>
              <a:ext cx="290431" cy="135258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71600" y="4094967"/>
            <a:ext cx="91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7722" y="5842767"/>
            <a:ext cx="8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04446">
            <a:off x="1436341" y="2005945"/>
            <a:ext cx="93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FOOD!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21600" y="114035"/>
            <a:ext cx="120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Student Projects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57900" y="279023"/>
            <a:ext cx="998523" cy="355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qual 25"/>
          <p:cNvSpPr/>
          <p:nvPr/>
        </p:nvSpPr>
        <p:spPr>
          <a:xfrm>
            <a:off x="7213600" y="279023"/>
            <a:ext cx="508000" cy="355666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IMG_04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67" y="961736"/>
            <a:ext cx="3009900" cy="225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5732875" y="3517355"/>
            <a:ext cx="3192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Over 110</a:t>
            </a:r>
          </a:p>
          <a:p>
            <a:pPr algn="ctr"/>
            <a:r>
              <a:rPr lang="en-US" sz="2800" dirty="0" smtClean="0"/>
              <a:t>tables in the Conference Center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669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Render[2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9500"/>
            <a:ext cx="3867150" cy="5156200"/>
          </a:xfrm>
          <a:prstGeom prst="rect">
            <a:avLst/>
          </a:prstGeom>
        </p:spPr>
      </p:pic>
      <p:pic>
        <p:nvPicPr>
          <p:cNvPr id="5" name="Picture 4" descr="FullSizeRender[3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4" y="520700"/>
            <a:ext cx="34575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635000"/>
            <a:ext cx="4184650" cy="5579533"/>
          </a:xfrm>
          <a:prstGeom prst="rect">
            <a:avLst/>
          </a:prstGeom>
        </p:spPr>
      </p:pic>
      <p:pic>
        <p:nvPicPr>
          <p:cNvPr id="5" name="Picture 4" descr="FullSizeRender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4" y="190500"/>
            <a:ext cx="3724275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788" y="1384300"/>
            <a:ext cx="8809212" cy="1592177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Sketch Block Bold"/>
                <a:cs typeface="Sketch Block Bold"/>
              </a:rPr>
              <a:t>Welcome Back!</a:t>
            </a:r>
            <a:endParaRPr lang="en-US" sz="3200" dirty="0">
              <a:latin typeface="Sketch Block Bold"/>
              <a:cs typeface="Sketch Block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578100"/>
            <a:ext cx="3937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Render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17033"/>
            <a:ext cx="3949700" cy="5266267"/>
          </a:xfrm>
          <a:prstGeom prst="rect">
            <a:avLst/>
          </a:prstGeom>
        </p:spPr>
      </p:pic>
      <p:pic>
        <p:nvPicPr>
          <p:cNvPr id="5" name="Picture 4" descr="FullSizeRender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3700"/>
            <a:ext cx="3590925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5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Regardless of the method of presentation…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Tell your story!</a:t>
            </a:r>
          </a:p>
          <a:p>
            <a:pPr lvl="1"/>
            <a:r>
              <a:rPr lang="en-US" dirty="0" smtClean="0"/>
              <a:t>Documentation of the PROCESS</a:t>
            </a:r>
          </a:p>
          <a:p>
            <a:pPr lvl="1"/>
            <a:r>
              <a:rPr lang="en-US" dirty="0" smtClean="0"/>
              <a:t>Identify an Issue, Research, Choose a Side, Develop a Strategy, Act</a:t>
            </a:r>
          </a:p>
          <a:p>
            <a:r>
              <a:rPr lang="en-US" dirty="0" smtClean="0"/>
              <a:t>Participants (visitors) will ask students questions about their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6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need to know from each site…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2819400"/>
            <a:ext cx="7716838" cy="404905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Exact number of projects you’re bringing to the showcase</a:t>
            </a:r>
          </a:p>
          <a:p>
            <a:pPr lvl="1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Do you need a power outlet?</a:t>
            </a:r>
          </a:p>
          <a:p>
            <a:pPr lvl="1"/>
            <a:r>
              <a:rPr lang="en-US" dirty="0" smtClean="0"/>
              <a:t>Names of students presenting</a:t>
            </a:r>
          </a:p>
          <a:p>
            <a:pPr lvl="1"/>
            <a:r>
              <a:rPr lang="en-US" dirty="0" smtClean="0"/>
              <a:t>Names of other students attending</a:t>
            </a:r>
          </a:p>
          <a:p>
            <a:r>
              <a:rPr lang="en-US" dirty="0" smtClean="0"/>
              <a:t>Names of any VIPs coming from your site</a:t>
            </a:r>
          </a:p>
          <a:p>
            <a:pPr lvl="1"/>
            <a:r>
              <a:rPr lang="en-US" dirty="0" smtClean="0"/>
              <a:t>Principal, VP, Non-AC Staff</a:t>
            </a:r>
          </a:p>
          <a:p>
            <a:r>
              <a:rPr lang="en-US" dirty="0" smtClean="0"/>
              <a:t>Link to a Google Doc will be sent to Team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5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Showcase 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17562"/>
          <a:stretch/>
        </p:blipFill>
        <p:spPr>
          <a:xfrm>
            <a:off x="1524000" y="3162300"/>
            <a:ext cx="6096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189" y="393700"/>
            <a:ext cx="6373811" cy="1447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Civic Engagement: A double edged sword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070" y="2209800"/>
            <a:ext cx="3852030" cy="203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We teach students to be civic minded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and change the system.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5849" y="3472362"/>
            <a:ext cx="3848679" cy="2270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914400">
              <a:spcBef>
                <a:spcPts val="0"/>
              </a:spcBef>
              <a:spcAft>
                <a:spcPts val="2000"/>
              </a:spcAft>
              <a:buFontTx/>
              <a:buNone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31825" indent="-282575" defTabSz="914400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indent="-282575" defTabSz="914400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marL="1196975" indent="-282575" defTabSz="914400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1492250" indent="-295275" defTabSz="914400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 marL="1774825" indent="-288925" defTabSz="914400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6pPr>
            <a:lvl7pPr marL="2055813" indent="-288925" defTabSz="914400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7pPr>
            <a:lvl8pPr marL="2344738" indent="-288925" defTabSz="914400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8pPr>
            <a:lvl9pPr marL="2625725" indent="-288925" defTabSz="914400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9pPr>
          </a:lstStyle>
          <a:p>
            <a:r>
              <a:rPr lang="en-US" dirty="0" smtClean="0"/>
              <a:t>To do that, they must engage </a:t>
            </a:r>
            <a:r>
              <a:rPr lang="en-US" dirty="0"/>
              <a:t>the system that needs to be changed.</a:t>
            </a:r>
          </a:p>
        </p:txBody>
      </p:sp>
    </p:spTree>
    <p:extLst>
      <p:ext uri="{BB962C8B-B14F-4D97-AF65-F5344CB8AC3E}">
        <p14:creationId xmlns:p14="http://schemas.microsoft.com/office/powerpoint/2010/main" val="40481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6489" y="195182"/>
            <a:ext cx="40359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Maintaining Engagement in the Face of Adversity: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Five Perspectives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0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0988" y="1361142"/>
            <a:ext cx="9053512" cy="1447800"/>
          </a:xfrm>
        </p:spPr>
        <p:txBody>
          <a:bodyPr/>
          <a:lstStyle/>
          <a:p>
            <a:r>
              <a:rPr lang="en-US" dirty="0" smtClean="0"/>
              <a:t>Five articles, Five Perspectives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2788" y="3012142"/>
            <a:ext cx="7716838" cy="3845858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How Poverty Affects Classroom Engagement </a:t>
            </a:r>
            <a:r>
              <a:rPr lang="en-US" dirty="0" smtClean="0"/>
              <a:t>Educational Leadership</a:t>
            </a:r>
          </a:p>
          <a:p>
            <a:r>
              <a:rPr lang="en-US" i="1" dirty="0" smtClean="0"/>
              <a:t>Using project-based learning to engage students with politics</a:t>
            </a:r>
            <a:br>
              <a:rPr lang="en-US" i="1" dirty="0" smtClean="0"/>
            </a:br>
            <a:r>
              <a:rPr lang="en-US" dirty="0" smtClean="0"/>
              <a:t>The Guardian</a:t>
            </a:r>
          </a:p>
          <a:p>
            <a:r>
              <a:rPr lang="en-US" i="1" dirty="0" smtClean="0"/>
              <a:t>How to </a:t>
            </a:r>
            <a:r>
              <a:rPr lang="en-US" i="1" dirty="0" smtClean="0"/>
              <a:t>use </a:t>
            </a:r>
            <a:r>
              <a:rPr lang="en-US" i="1" dirty="0" smtClean="0"/>
              <a:t>Optimism to Defeat Adversity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Forbes Magazine</a:t>
            </a:r>
          </a:p>
          <a:p>
            <a:r>
              <a:rPr lang="en-US" i="1" dirty="0" smtClean="0"/>
              <a:t>Three Ways to Turn Setbacks into Progress</a:t>
            </a:r>
            <a:br>
              <a:rPr lang="en-US" i="1" dirty="0" smtClean="0"/>
            </a:br>
            <a:r>
              <a:rPr lang="en-US" dirty="0" smtClean="0"/>
              <a:t>Harvard Business Review</a:t>
            </a:r>
          </a:p>
          <a:p>
            <a:r>
              <a:rPr lang="en-US" i="1" dirty="0" smtClean="0"/>
              <a:t>Ten Steps to Better Student Engagement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 err="1" smtClean="0"/>
              <a:t>Edutopia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44514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914650"/>
            <a:ext cx="7716838" cy="3943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Find your teammates (look inside your folder)</a:t>
            </a:r>
          </a:p>
          <a:p>
            <a:r>
              <a:rPr lang="en-US" dirty="0" smtClean="0"/>
              <a:t>Read your article</a:t>
            </a:r>
          </a:p>
          <a:p>
            <a:r>
              <a:rPr lang="en-US" dirty="0" smtClean="0"/>
              <a:t>Complete the note sheet (individually)</a:t>
            </a:r>
          </a:p>
          <a:p>
            <a:r>
              <a:rPr lang="en-US" dirty="0" smtClean="0"/>
              <a:t>Connect with your team to complete one “note sheet” on chart paper</a:t>
            </a:r>
          </a:p>
          <a:p>
            <a:r>
              <a:rPr lang="en-US" dirty="0" smtClean="0"/>
              <a:t>Post your team’s paper on the wall</a:t>
            </a:r>
          </a:p>
          <a:p>
            <a:r>
              <a:rPr lang="en-US" dirty="0" smtClean="0"/>
              <a:t>GALLERY WALK!</a:t>
            </a:r>
          </a:p>
          <a:p>
            <a:endParaRPr lang="en-US" dirty="0" smtClean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80988" y="1361142"/>
            <a:ext cx="9053512" cy="1447800"/>
          </a:xfrm>
        </p:spPr>
        <p:txBody>
          <a:bodyPr/>
          <a:lstStyle/>
          <a:p>
            <a:r>
              <a:rPr lang="en-US" dirty="0" smtClean="0"/>
              <a:t>Five articles, Five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1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424781" y="1220321"/>
            <a:ext cx="7716838" cy="50015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How Poverty Affects Classroom Engagement </a:t>
            </a:r>
            <a:r>
              <a:rPr lang="en-US" dirty="0" smtClean="0"/>
              <a:t>Educational Leadership</a:t>
            </a:r>
          </a:p>
          <a:p>
            <a:r>
              <a:rPr lang="en-US" i="1" dirty="0" smtClean="0"/>
              <a:t>Using project-based learning to engage students with politics</a:t>
            </a:r>
            <a:br>
              <a:rPr lang="en-US" i="1" dirty="0" smtClean="0"/>
            </a:br>
            <a:r>
              <a:rPr lang="en-US" dirty="0" smtClean="0"/>
              <a:t>The Guardian</a:t>
            </a:r>
          </a:p>
          <a:p>
            <a:r>
              <a:rPr lang="en-US" i="1" dirty="0" smtClean="0"/>
              <a:t>How to </a:t>
            </a:r>
            <a:r>
              <a:rPr lang="en-US" i="1" dirty="0" smtClean="0"/>
              <a:t>use </a:t>
            </a:r>
            <a:r>
              <a:rPr lang="en-US" i="1" dirty="0" smtClean="0"/>
              <a:t>Optimism to Defeat Adversity</a:t>
            </a:r>
            <a:br>
              <a:rPr lang="en-US" i="1" dirty="0" smtClean="0"/>
            </a:br>
            <a:r>
              <a:rPr lang="en-US" i="1" dirty="0" smtClean="0"/>
              <a:t>Forbes Magazine</a:t>
            </a:r>
          </a:p>
          <a:p>
            <a:r>
              <a:rPr lang="en-US" i="1" dirty="0" smtClean="0"/>
              <a:t>Three Ways to Turn Setbacks into Progress</a:t>
            </a:r>
            <a:br>
              <a:rPr lang="en-US" i="1" dirty="0" smtClean="0"/>
            </a:br>
            <a:r>
              <a:rPr lang="en-US" dirty="0" smtClean="0"/>
              <a:t>Harvard Business Review</a:t>
            </a:r>
          </a:p>
          <a:p>
            <a:r>
              <a:rPr lang="en-US" i="1" dirty="0" smtClean="0"/>
              <a:t>Ten Steps to Better Student Engagement</a:t>
            </a:r>
            <a:br>
              <a:rPr lang="en-US" i="1" dirty="0" smtClean="0"/>
            </a:br>
            <a:r>
              <a:rPr lang="en-US" dirty="0" err="1" smtClean="0"/>
              <a:t>Edutopia</a:t>
            </a:r>
            <a:endParaRPr lang="en-US" i="1" dirty="0" smtClean="0"/>
          </a:p>
        </p:txBody>
      </p:sp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8" r="79703" b="13240"/>
          <a:stretch/>
        </p:blipFill>
        <p:spPr bwMode="auto">
          <a:xfrm>
            <a:off x="852011" y="1220321"/>
            <a:ext cx="57277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6" t="15421" r="20027" b="22430"/>
          <a:stretch/>
        </p:blipFill>
        <p:spPr bwMode="auto">
          <a:xfrm>
            <a:off x="868097" y="4235450"/>
            <a:ext cx="565150" cy="8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9" t="24766" r="39739" b="12617"/>
          <a:stretch/>
        </p:blipFill>
        <p:spPr bwMode="auto">
          <a:xfrm>
            <a:off x="861747" y="3249084"/>
            <a:ext cx="5715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14486" r="59901" b="23832"/>
          <a:stretch/>
        </p:blipFill>
        <p:spPr bwMode="auto">
          <a:xfrm>
            <a:off x="861747" y="2228850"/>
            <a:ext cx="56303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3" t="23365" b="14486"/>
          <a:stretch/>
        </p:blipFill>
        <p:spPr bwMode="auto">
          <a:xfrm>
            <a:off x="868097" y="5200650"/>
            <a:ext cx="560070" cy="84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81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914650"/>
            <a:ext cx="7716838" cy="3943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Find your teammates (look inside your folder)</a:t>
            </a:r>
          </a:p>
          <a:p>
            <a:r>
              <a:rPr lang="en-US" dirty="0" smtClean="0"/>
              <a:t>Read your article</a:t>
            </a:r>
          </a:p>
          <a:p>
            <a:r>
              <a:rPr lang="en-US" dirty="0" smtClean="0"/>
              <a:t>Complete the note sheet (individually)</a:t>
            </a:r>
          </a:p>
          <a:p>
            <a:r>
              <a:rPr lang="en-US" dirty="0" smtClean="0"/>
              <a:t>Connect with your team to complete one “note sheet” on chart paper</a:t>
            </a:r>
          </a:p>
          <a:p>
            <a:r>
              <a:rPr lang="en-US" dirty="0" smtClean="0"/>
              <a:t>Post your team’s paper on the wall</a:t>
            </a:r>
          </a:p>
          <a:p>
            <a:r>
              <a:rPr lang="en-US" dirty="0" smtClean="0"/>
              <a:t>GALLERY WALK!</a:t>
            </a:r>
          </a:p>
          <a:p>
            <a:endParaRPr lang="en-US" dirty="0" smtClean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80988" y="1361142"/>
            <a:ext cx="9053512" cy="1447800"/>
          </a:xfrm>
        </p:spPr>
        <p:txBody>
          <a:bodyPr/>
          <a:lstStyle/>
          <a:p>
            <a:r>
              <a:rPr lang="en-US" dirty="0" smtClean="0"/>
              <a:t>Five articles, Five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5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579"/>
            <a:ext cx="3148211" cy="6296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4060" y="936940"/>
            <a:ext cx="6119939" cy="584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dirty="0">
                <a:latin typeface="American Typewriter"/>
                <a:cs typeface="American Typewriter"/>
              </a:rPr>
              <a:t>All opinions count</a:t>
            </a:r>
            <a:r>
              <a:rPr lang="en-US" sz="2400" dirty="0" smtClean="0">
                <a:latin typeface="American Typewriter"/>
                <a:cs typeface="American Typewriter"/>
              </a:rPr>
              <a:t>; Keep </a:t>
            </a:r>
            <a:r>
              <a:rPr lang="en-US" sz="2400" dirty="0">
                <a:latin typeface="American Typewriter"/>
                <a:cs typeface="American Typewriter"/>
              </a:rPr>
              <a:t>an open mind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Keep </a:t>
            </a:r>
            <a:r>
              <a:rPr lang="en-US" sz="2400" dirty="0">
                <a:latin typeface="American Typewriter"/>
                <a:cs typeface="American Typewriter"/>
              </a:rPr>
              <a:t>side conversations </a:t>
            </a:r>
            <a:r>
              <a:rPr lang="en-US" sz="2400" dirty="0" smtClean="0">
                <a:latin typeface="American Typewriter"/>
                <a:cs typeface="American Typewriter"/>
              </a:rPr>
              <a:t>to a </a:t>
            </a:r>
            <a:r>
              <a:rPr lang="en-US" sz="2400" dirty="0">
                <a:latin typeface="American Typewriter"/>
                <a:cs typeface="American Typewriter"/>
              </a:rPr>
              <a:t>minimum  </a:t>
            </a:r>
          </a:p>
          <a:p>
            <a:pPr lvl="0"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Do </a:t>
            </a:r>
            <a:r>
              <a:rPr lang="en-US" sz="2400" dirty="0">
                <a:latin typeface="American Typewriter"/>
                <a:cs typeface="American Typewriter"/>
              </a:rPr>
              <a:t>what </a:t>
            </a:r>
            <a:r>
              <a:rPr lang="en-US" sz="2400" dirty="0" smtClean="0">
                <a:latin typeface="American Typewriter"/>
                <a:cs typeface="American Typewriter"/>
              </a:rPr>
              <a:t>works (</a:t>
            </a:r>
            <a:r>
              <a:rPr lang="en-US" sz="2400" dirty="0">
                <a:latin typeface="American Typewriter"/>
                <a:cs typeface="American Typewriter"/>
              </a:rPr>
              <a:t>honor </a:t>
            </a:r>
            <a:r>
              <a:rPr lang="en-US" sz="2400" dirty="0" smtClean="0">
                <a:latin typeface="American Typewriter"/>
                <a:cs typeface="American Typewriter"/>
              </a:rPr>
              <a:t>different styles)</a:t>
            </a:r>
            <a:endParaRPr lang="en-US" sz="2400" dirty="0">
              <a:latin typeface="American Typewriter"/>
              <a:cs typeface="American Typewriter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Use </a:t>
            </a:r>
            <a:r>
              <a:rPr lang="en-US" sz="2400" dirty="0">
                <a:latin typeface="American Typewriter"/>
                <a:cs typeface="American Typewriter"/>
              </a:rPr>
              <a:t>your technology for relevant </a:t>
            </a:r>
            <a:r>
              <a:rPr lang="en-US" sz="2400" dirty="0" smtClean="0">
                <a:latin typeface="American Typewriter"/>
                <a:cs typeface="American Typewriter"/>
              </a:rPr>
              <a:t>topics </a:t>
            </a:r>
            <a:r>
              <a:rPr lang="en-US" sz="2400" dirty="0">
                <a:latin typeface="American Typewriter"/>
                <a:cs typeface="American Typewriter"/>
              </a:rPr>
              <a:t>Be open to ideas; use what you learn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merican Typewriter"/>
                <a:cs typeface="American Typewriter"/>
              </a:rPr>
              <a:t>Stay true to your idea and passion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latin typeface="American Typewriter"/>
                <a:cs typeface="American Typewriter"/>
              </a:rPr>
              <a:t>Actively listen and participate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merican Typewriter"/>
                <a:cs typeface="American Typewriter"/>
              </a:rPr>
              <a:t>Decisions by consensus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Ask </a:t>
            </a:r>
            <a:r>
              <a:rPr lang="en-US" sz="2400" dirty="0">
                <a:latin typeface="American Typewriter"/>
                <a:cs typeface="American Typewriter"/>
              </a:rPr>
              <a:t>for clarification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Focus </a:t>
            </a:r>
            <a:r>
              <a:rPr lang="en-US" sz="2400" dirty="0">
                <a:latin typeface="American Typewriter"/>
                <a:cs typeface="American Typewriter"/>
              </a:rPr>
              <a:t>on the kids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Maintain </a:t>
            </a:r>
            <a:r>
              <a:rPr lang="en-US" sz="2400" dirty="0">
                <a:latin typeface="American Typewriter"/>
                <a:cs typeface="American Typewriter"/>
              </a:rPr>
              <a:t>trust</a:t>
            </a:r>
          </a:p>
          <a:p>
            <a:pPr lvl="0"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Phones on silent</a:t>
            </a:r>
          </a:p>
          <a:p>
            <a:pPr lvl="0">
              <a:lnSpc>
                <a:spcPct val="120000"/>
              </a:lnSpc>
            </a:pPr>
            <a:r>
              <a:rPr lang="en-US" sz="2400" dirty="0" smtClean="0">
                <a:latin typeface="American Typewriter"/>
                <a:cs typeface="American Typewriter"/>
              </a:rPr>
              <a:t>Respect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090" y1="36915" x2="54090" y2="36915"/>
                        <a14:foregroundMark x1="59894" y1="35262" x2="48021" y2="369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7700" y="3625119"/>
            <a:ext cx="1714500" cy="16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4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2700"/>
            <a:ext cx="5524500" cy="3081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19500" y="1519103"/>
            <a:ext cx="3960813" cy="1828800"/>
          </a:xfrm>
        </p:spPr>
        <p:txBody>
          <a:bodyPr/>
          <a:lstStyle/>
          <a:p>
            <a:r>
              <a:rPr lang="en-US" sz="7200" dirty="0" smtClean="0">
                <a:solidFill>
                  <a:srgbClr val="FFFFFF"/>
                </a:solidFill>
                <a:latin typeface="Sketch Block Bold"/>
                <a:cs typeface="Sketch Block Bold"/>
              </a:rPr>
              <a:t>Eat LUNCH!</a:t>
            </a:r>
            <a:endParaRPr lang="en-US" sz="7200" dirty="0">
              <a:solidFill>
                <a:srgbClr val="FFFFFF"/>
              </a:solidFill>
              <a:latin typeface="Sketch Block Bold"/>
              <a:cs typeface="Sketch Block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98800"/>
            <a:ext cx="34798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3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Follow up session:</a:t>
            </a:r>
          </a:p>
          <a:p>
            <a:pPr marL="0" indent="0">
              <a:buNone/>
            </a:pPr>
            <a:r>
              <a:rPr lang="en-US" dirty="0" smtClean="0"/>
              <a:t>How have people used </a:t>
            </a:r>
            <a:r>
              <a:rPr lang="en-US" dirty="0" err="1" smtClean="0"/>
              <a:t>gapminder.org</a:t>
            </a:r>
            <a:r>
              <a:rPr lang="en-US" dirty="0"/>
              <a:t> </a:t>
            </a:r>
            <a:r>
              <a:rPr lang="en-US" dirty="0" smtClean="0"/>
              <a:t>in their classrooms?</a:t>
            </a:r>
          </a:p>
          <a:p>
            <a:pPr marL="0" indent="0">
              <a:buNone/>
            </a:pPr>
            <a:r>
              <a:rPr lang="en-US" dirty="0" smtClean="0"/>
              <a:t>Successes? Challenges? 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580"/>
            <a:ext cx="9144000" cy="12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0353" y="4605634"/>
            <a:ext cx="6424705" cy="933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Action Civics, The Power of Democracy, and Sacramento’s Implementation Team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442815" y="5618222"/>
            <a:ext cx="4038600" cy="748553"/>
          </a:xfrm>
        </p:spPr>
        <p:txBody>
          <a:bodyPr>
            <a:noAutofit/>
          </a:bodyPr>
          <a:lstStyle/>
          <a:p>
            <a:r>
              <a:rPr lang="en-US" sz="2800" dirty="0" smtClean="0"/>
              <a:t>David W. Gordon</a:t>
            </a:r>
          </a:p>
          <a:p>
            <a:r>
              <a:rPr lang="en-US" sz="2800" dirty="0" smtClean="0"/>
              <a:t>Roger </a:t>
            </a:r>
            <a:r>
              <a:rPr lang="en-US" sz="2800" dirty="0" err="1" smtClean="0"/>
              <a:t>Niello</a:t>
            </a:r>
            <a:endParaRPr lang="en-US" sz="2800" dirty="0"/>
          </a:p>
        </p:txBody>
      </p:sp>
      <p:pic>
        <p:nvPicPr>
          <p:cNvPr id="5" name="Picture 4" descr="ActionCivics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3" y="658460"/>
            <a:ext cx="3753089" cy="3276735"/>
          </a:xfrm>
          <a:prstGeom prst="rect">
            <a:avLst/>
          </a:prstGeom>
        </p:spPr>
      </p:pic>
      <p:pic>
        <p:nvPicPr>
          <p:cNvPr id="6" name="Picture 5" descr="Bechtel-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4" y="4605634"/>
            <a:ext cx="1886796" cy="551525"/>
          </a:xfrm>
          <a:prstGeom prst="rect">
            <a:avLst/>
          </a:prstGeom>
        </p:spPr>
      </p:pic>
      <p:pic>
        <p:nvPicPr>
          <p:cNvPr id="7" name="Picture 6" descr="SCOE Logo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4" y="5424011"/>
            <a:ext cx="1918438" cy="526895"/>
          </a:xfrm>
          <a:prstGeom prst="rect">
            <a:avLst/>
          </a:prstGeom>
        </p:spPr>
      </p:pic>
      <p:pic>
        <p:nvPicPr>
          <p:cNvPr id="8" name="Picture 7" descr="FullSizeRender 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33" y="259426"/>
            <a:ext cx="1525074" cy="203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Lincoln Mem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63" y="2409350"/>
            <a:ext cx="1493377" cy="199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3C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4" y="6039880"/>
            <a:ext cx="1615440" cy="542544"/>
          </a:xfrm>
          <a:prstGeom prst="rect">
            <a:avLst/>
          </a:prstGeom>
        </p:spPr>
      </p:pic>
      <p:pic>
        <p:nvPicPr>
          <p:cNvPr id="13" name="Picture 12" descr="PD4.jpe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466" y="523277"/>
            <a:ext cx="1991169" cy="149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D3.jpe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7"/>
          <a:stretch/>
        </p:blipFill>
        <p:spPr>
          <a:xfrm rot="5400000">
            <a:off x="4727611" y="2610349"/>
            <a:ext cx="1859953" cy="154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69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690146"/>
          </a:xfrm>
        </p:spPr>
        <p:txBody>
          <a:bodyPr/>
          <a:lstStyle/>
          <a:p>
            <a:r>
              <a:rPr lang="en-US" dirty="0" smtClean="0"/>
              <a:t>Action Civics helps implement the State Civic Learning Task Force recommendations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7967" b="22226"/>
          <a:stretch/>
        </p:blipFill>
        <p:spPr>
          <a:xfrm>
            <a:off x="4178826" y="3992691"/>
            <a:ext cx="4547009" cy="1565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5" y="2594184"/>
            <a:ext cx="4782688" cy="189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13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762000"/>
            <a:ext cx="7620000" cy="116840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Task Force on K-12 Civic Learning:  </a:t>
            </a:r>
            <a:br>
              <a:rPr lang="en-US" dirty="0"/>
            </a:br>
            <a:r>
              <a:rPr lang="en-US" dirty="0"/>
              <a:t>Highlights of Recommendations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52600" y="2150533"/>
            <a:ext cx="6897688" cy="373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Integrate civic learning into standards/frameworks</a:t>
            </a:r>
          </a:p>
          <a:p>
            <a:r>
              <a:rPr lang="en-US" dirty="0"/>
              <a:t>Provide professional learning in civic learning</a:t>
            </a:r>
          </a:p>
          <a:p>
            <a:r>
              <a:rPr lang="en-US" dirty="0"/>
              <a:t>Develop a K-12 articulated sequence</a:t>
            </a:r>
          </a:p>
          <a:p>
            <a:r>
              <a:rPr lang="en-US" dirty="0"/>
              <a:t>Link schools and community</a:t>
            </a:r>
          </a:p>
          <a:p>
            <a:r>
              <a:rPr lang="en-US" dirty="0"/>
              <a:t>Provide equal access to high quality civic learning</a:t>
            </a:r>
          </a:p>
          <a:p>
            <a:r>
              <a:rPr lang="en-US" dirty="0"/>
              <a:t>Integrate civic learning into assessments and  Local Control Accountability Plans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Cover of CLTF Final Repo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988733"/>
            <a:ext cx="134112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2537"/>
            <a:ext cx="7484533" cy="1032933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400" dirty="0"/>
              <a:t>Task Force Implementation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533384" y="1151478"/>
            <a:ext cx="3310483" cy="286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/>
              <a:t>State Level: </a:t>
            </a:r>
          </a:p>
          <a:p>
            <a:r>
              <a:rPr lang="en-US" dirty="0"/>
              <a:t>Frameworks</a:t>
            </a:r>
          </a:p>
          <a:p>
            <a:r>
              <a:rPr lang="en-US" dirty="0"/>
              <a:t>Assessment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Communications </a:t>
            </a:r>
            <a:endParaRPr lang="en-US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9283" y="6423585"/>
            <a:ext cx="554038" cy="365125"/>
          </a:xfrm>
        </p:spPr>
        <p:txBody>
          <a:bodyPr/>
          <a:lstStyle/>
          <a:p>
            <a:fld id="{DA60BA0E-20D0-4E7C-B286-26C960A6788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CLP San Diego Breakfast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667" y="4019919"/>
            <a:ext cx="1930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775200" y="2795272"/>
            <a:ext cx="4064000" cy="213904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Alameda</a:t>
            </a: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Angeles</a:t>
            </a: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Butte</a:t>
            </a: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 Diego</a:t>
            </a: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Fresno</a:t>
            </a:r>
          </a:p>
          <a:p>
            <a:pPr lvl="1" indent="-22860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Sacramento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12262" y="3870988"/>
            <a:ext cx="3793066" cy="1513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Tx/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Sacramento Implementation Team Leaders:</a:t>
            </a:r>
          </a:p>
          <a:p>
            <a:pPr lvl="1"/>
            <a:r>
              <a:rPr lang="en-US" dirty="0" smtClean="0"/>
              <a:t>Business (Roger </a:t>
            </a:r>
            <a:r>
              <a:rPr lang="en-US" dirty="0" err="1" smtClean="0"/>
              <a:t>Niello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Education (General Davie)</a:t>
            </a:r>
          </a:p>
          <a:p>
            <a:pPr lvl="1"/>
            <a:r>
              <a:rPr lang="en-US" dirty="0" smtClean="0"/>
              <a:t>Courts (Hon. Ron </a:t>
            </a:r>
            <a:r>
              <a:rPr lang="en-US" dirty="0" err="1" smtClean="0"/>
              <a:t>Robie</a:t>
            </a:r>
            <a:r>
              <a:rPr lang="en-US" dirty="0" smtClean="0"/>
              <a:t>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783650" y="1134542"/>
            <a:ext cx="3310483" cy="5723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Tx/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Tx/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dirty="0" smtClean="0"/>
              <a:t>Local Level</a:t>
            </a:r>
          </a:p>
          <a:p>
            <a:r>
              <a:rPr lang="en-US" dirty="0" smtClean="0"/>
              <a:t>Pilot Civic Learning Partnerships in Six Counties: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Implementation Plans</a:t>
            </a:r>
          </a:p>
          <a:p>
            <a:r>
              <a:rPr lang="en-US" dirty="0" smtClean="0"/>
              <a:t>School Board Resolutions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5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04626"/>
          </a:xfrm>
        </p:spPr>
        <p:txBody>
          <a:bodyPr/>
          <a:lstStyle/>
          <a:p>
            <a:r>
              <a:rPr lang="en-US" dirty="0" smtClean="0"/>
              <a:t>School Board Resolutions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9253" y="3775121"/>
            <a:ext cx="4402267" cy="2515113"/>
            <a:chOff x="139253" y="3250198"/>
            <a:chExt cx="4402267" cy="2031799"/>
          </a:xfrm>
        </p:grpSpPr>
        <p:sp>
          <p:nvSpPr>
            <p:cNvPr id="5" name="Rectangle 4"/>
            <p:cNvSpPr/>
            <p:nvPr/>
          </p:nvSpPr>
          <p:spPr>
            <a:xfrm>
              <a:off x="498474" y="3250198"/>
              <a:ext cx="4043046" cy="7934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228600" indent="-228600">
                <a:spcBef>
                  <a:spcPts val="2000"/>
                </a:spcBef>
                <a:buSzPct val="75000"/>
                <a:buFont typeface="Wingdings" pitchFamily="2" charset="2"/>
                <a:buChar char="n"/>
              </a:pP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Districts adopting Civics Board</a:t>
              </a:r>
              <a:b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resolutions thus far: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253" y="3881120"/>
              <a:ext cx="4402267" cy="1400877"/>
            </a:xfrm>
            <a:prstGeom prst="rect">
              <a:avLst/>
            </a:prstGeom>
          </p:spPr>
          <p:txBody>
            <a:bodyPr vert="horz" lIns="91440" tIns="45720" rIns="91440" bIns="45720" numCol="2" rtlCol="0">
              <a:normAutofit fontScale="92500" lnSpcReduction="20000"/>
            </a:bodyPr>
            <a:lstStyle/>
            <a:p>
              <a:pPr marL="742950" lvl="1" indent="-285750">
                <a:buFont typeface="Wingdings" charset="2"/>
                <a:buChar char="§"/>
              </a:pPr>
              <a:r>
                <a:rPr lang="en-US" sz="2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Arcohe</a:t>
              </a:r>
              <a:endPara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Center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Elk Grove</a:t>
              </a:r>
              <a:endPara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Folsom Cordova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Galt </a:t>
              </a:r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ESD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Natomas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Twin Rivers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San Juan</a:t>
              </a: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River Delta (April)</a:t>
              </a:r>
              <a:endPara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742950" lvl="1" indent="-285750">
                <a:buFont typeface="Wingdings" charset="2"/>
                <a:buChar char="§"/>
              </a:pPr>
              <a:r>
                <a:rPr lang="en-US" sz="2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Robla</a:t>
              </a:r>
              <a:endPara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789333" y="186267"/>
            <a:ext cx="1354667" cy="177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247" y="1426197"/>
            <a:ext cx="7465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THEREFORE BE IT RESOLVED: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the Board of Education of ______________  School District become a Civic Learning Partnership School District.  The Board requests that the Superintendent and staff work toward creating and implementing a plan for developing the civic literacy of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its students by integrating the Six Proven Practices into instructional practice and school life; and ensure that adequate time and resources are dedicated to this goal.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62" y="3775121"/>
            <a:ext cx="3262192" cy="21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733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3"/>
            <a:ext cx="7556313" cy="1850148"/>
          </a:xfrm>
        </p:spPr>
        <p:txBody>
          <a:bodyPr/>
          <a:lstStyle/>
          <a:p>
            <a:r>
              <a:rPr lang="en-US" sz="4000" dirty="0" smtClean="0"/>
              <a:t>Action Civics and the Local Implementation Team:</a:t>
            </a:r>
            <a:br>
              <a:rPr lang="en-US" sz="4000" dirty="0" smtClean="0"/>
            </a:br>
            <a:r>
              <a:rPr lang="en-US" dirty="0" smtClean="0"/>
              <a:t>A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483632"/>
            <a:ext cx="7890809" cy="3062525"/>
          </a:xfrm>
        </p:spPr>
        <p:txBody>
          <a:bodyPr>
            <a:normAutofit/>
          </a:bodyPr>
          <a:lstStyle/>
          <a:p>
            <a:r>
              <a:rPr lang="en-US" dirty="0"/>
              <a:t>In districts that have passed a</a:t>
            </a:r>
            <a:r>
              <a:rPr lang="en-US" dirty="0" smtClean="0"/>
              <a:t> </a:t>
            </a:r>
            <a:r>
              <a:rPr lang="en-US" dirty="0"/>
              <a:t>Civics resolution, how can we leverage our Action Civics sites to expand efforts across the district? </a:t>
            </a:r>
          </a:p>
          <a:p>
            <a:r>
              <a:rPr lang="en-US" dirty="0"/>
              <a:t>In our Action Civics districts that have yet to pass a resolution, how can we leverage our sites to make this happen?</a:t>
            </a:r>
          </a:p>
          <a:p>
            <a:r>
              <a:rPr lang="en-US" dirty="0"/>
              <a:t>In general, what support could Action Civics sites provide to the </a:t>
            </a:r>
            <a:r>
              <a:rPr lang="en-US" dirty="0" smtClean="0"/>
              <a:t>local implementation team and </a:t>
            </a:r>
            <a:r>
              <a:rPr lang="en-US" dirty="0"/>
              <a:t>vice versa?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4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810" y1="39333" x2="19810" y2="39333"/>
                        <a14:foregroundMark x1="80762" y1="37000" x2="80762" y2="37000"/>
                        <a14:foregroundMark x1="72762" y1="38667" x2="72762" y2="38667"/>
                        <a14:foregroundMark x1="65524" y1="40000" x2="65524" y2="40000"/>
                        <a14:foregroundMark x1="57905" y1="40667" x2="57905" y2="40667"/>
                        <a14:foregroundMark x1="49333" y1="41000" x2="49333" y2="41000"/>
                        <a14:foregroundMark x1="39810" y1="38333" x2="39810" y2="38333"/>
                        <a14:foregroundMark x1="34286" y1="35333" x2="34286" y2="35333"/>
                        <a14:foregroundMark x1="25905" y1="37000" x2="25905" y2="37000"/>
                        <a14:foregroundMark x1="43048" y1="65333" x2="43048" y2="6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13" y="1475922"/>
            <a:ext cx="6835775" cy="39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850900"/>
            <a:ext cx="508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711200"/>
            <a:ext cx="4318000" cy="43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3244" y="4495800"/>
            <a:ext cx="8113712" cy="237714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Reflect on the day’s activities:</a:t>
            </a:r>
          </a:p>
          <a:p>
            <a:pPr lvl="1"/>
            <a:r>
              <a:rPr lang="en-US" sz="2000" dirty="0" smtClean="0"/>
              <a:t>Can I use them (or parts of them) with my students?</a:t>
            </a:r>
          </a:p>
          <a:p>
            <a:r>
              <a:rPr lang="en-US" sz="2000" dirty="0" smtClean="0"/>
              <a:t>Team planning and check in</a:t>
            </a:r>
          </a:p>
          <a:p>
            <a:r>
              <a:rPr lang="en-US" sz="2000" dirty="0" smtClean="0"/>
              <a:t>SHOWCASE!</a:t>
            </a:r>
          </a:p>
        </p:txBody>
      </p:sp>
    </p:spTree>
    <p:extLst>
      <p:ext uri="{BB962C8B-B14F-4D97-AF65-F5344CB8AC3E}">
        <p14:creationId xmlns:p14="http://schemas.microsoft.com/office/powerpoint/2010/main" val="27914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82" y="3169868"/>
            <a:ext cx="3913610" cy="1123719"/>
          </a:xfrm>
          <a:ln>
            <a:solidFill>
              <a:schemeClr val="tx2">
                <a:lumMod val="75000"/>
              </a:schemeClr>
            </a:solidFill>
          </a:ln>
        </p:spPr>
        <p:txBody>
          <a:bodyPr numCol="2">
            <a:noAutofit/>
          </a:bodyPr>
          <a:lstStyle/>
          <a:p>
            <a:r>
              <a:rPr lang="en-US" dirty="0" smtClean="0"/>
              <a:t>Agenda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Logistics</a:t>
            </a:r>
          </a:p>
          <a:p>
            <a:r>
              <a:rPr lang="en-US" dirty="0" smtClean="0"/>
              <a:t>Outcomes</a:t>
            </a:r>
          </a:p>
        </p:txBody>
      </p:sp>
      <p:pic>
        <p:nvPicPr>
          <p:cNvPr id="4" name="Picture 3" descr="logistic-solutions-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7157"/>
            <a:ext cx="6950075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12" y="1121880"/>
            <a:ext cx="6845715" cy="216968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73591" y="2924725"/>
            <a:ext cx="4579263" cy="157740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591" y="2940027"/>
            <a:ext cx="4579263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to…</a:t>
            </a:r>
            <a:endParaRPr lang="en-US" dirty="0"/>
          </a:p>
        </p:txBody>
      </p:sp>
      <p:pic>
        <p:nvPicPr>
          <p:cNvPr id="6" name="Picture 5" descr="screenshot_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749550"/>
            <a:ext cx="5270500" cy="40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43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12142"/>
            <a:ext cx="9144000" cy="384585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Speakers and Forums</a:t>
            </a:r>
            <a:endParaRPr lang="en-US" sz="3200" b="1" dirty="0">
              <a:ln w="17780" cmpd="sng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en-US" sz="3200" b="1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FAIR Act</a:t>
            </a:r>
          </a:p>
          <a:p>
            <a:r>
              <a:rPr lang="en-US" sz="3200" b="1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Showcase Logistics</a:t>
            </a:r>
          </a:p>
          <a:p>
            <a:r>
              <a:rPr lang="en-US" sz="3200" b="1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Perspectives on Student Engagement</a:t>
            </a:r>
          </a:p>
          <a:p>
            <a:r>
              <a:rPr lang="en-US" sz="3200" b="1" dirty="0" smtClean="0">
                <a:ln w="17780" cmpd="sng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Action Civics: Policy and Practice</a:t>
            </a:r>
          </a:p>
          <a:p>
            <a:endParaRPr lang="en-US" b="1" dirty="0" smtClean="0">
              <a:ln w="50800"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  <a:p>
            <a:endParaRPr lang="en-US" b="1" dirty="0">
              <a:ln w="50800"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37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9" y="1371600"/>
            <a:ext cx="5256212" cy="1447800"/>
          </a:xfrm>
          <a:effectLst/>
        </p:spPr>
        <p:txBody>
          <a:bodyPr/>
          <a:lstStyle/>
          <a:p>
            <a:r>
              <a:rPr lang="en-US" dirty="0" smtClean="0"/>
              <a:t>Reflection time…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3441700"/>
            <a:ext cx="3452812" cy="29337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000" dirty="0" smtClean="0"/>
              <a:t>3</a:t>
            </a:r>
            <a:r>
              <a:rPr lang="en-US" dirty="0" smtClean="0"/>
              <a:t> </a:t>
            </a:r>
            <a:r>
              <a:rPr lang="en-US" sz="2600" dirty="0" smtClean="0"/>
              <a:t>Tangible strategies or activities;</a:t>
            </a:r>
          </a:p>
          <a:p>
            <a:pPr>
              <a:buNone/>
            </a:pPr>
            <a:r>
              <a:rPr lang="en-US" sz="4000" dirty="0" smtClean="0"/>
              <a:t>2</a:t>
            </a:r>
            <a:r>
              <a:rPr lang="en-US" dirty="0" smtClean="0"/>
              <a:t> </a:t>
            </a:r>
            <a:r>
              <a:rPr lang="en-US" sz="2600" dirty="0" smtClean="0"/>
              <a:t>New things you learned; and</a:t>
            </a:r>
          </a:p>
          <a:p>
            <a:pPr>
              <a:buNone/>
            </a:pPr>
            <a:r>
              <a:rPr lang="en-US" sz="4000" dirty="0" smtClean="0"/>
              <a:t>1</a:t>
            </a:r>
            <a:r>
              <a:rPr lang="en-US" dirty="0" smtClean="0"/>
              <a:t> </a:t>
            </a:r>
            <a:r>
              <a:rPr lang="en-US" sz="2600" dirty="0" smtClean="0"/>
              <a:t>Question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2857500"/>
            <a:ext cx="37719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24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ketch Block Bold"/>
                <a:cs typeface="Sketch Block Bold"/>
              </a:rPr>
              <a:t>Evaluation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16400"/>
            <a:ext cx="5422900" cy="2438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>
                <a:hlinkClick r:id="rId2"/>
              </a:rPr>
              <a:t>https://www.surveymonkey.com/r/</a:t>
            </a:r>
            <a:r>
              <a:rPr lang="en-US" u="sng" dirty="0" smtClean="0">
                <a:hlinkClick r:id="rId2"/>
              </a:rPr>
              <a:t>Action_Civics_1516_PD_Workshop</a:t>
            </a:r>
            <a:endParaRPr lang="en-US" b="1" dirty="0" smtClean="0">
              <a:latin typeface="American Typewriter"/>
              <a:cs typeface="American Typewriter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merican Typewriter"/>
                <a:cs typeface="American Typewriter"/>
              </a:rPr>
              <a:t>Input the title: </a:t>
            </a:r>
            <a:r>
              <a:rPr lang="en-US" dirty="0" smtClean="0">
                <a:latin typeface="American Typewriter"/>
                <a:cs typeface="American Typewriter"/>
              </a:rPr>
              <a:t>PD Session 4</a:t>
            </a:r>
            <a:endParaRPr lang="en-US" dirty="0">
              <a:latin typeface="American Typewriter"/>
              <a:cs typeface="American Typewriter"/>
            </a:endParaRPr>
          </a:p>
          <a:p>
            <a:pPr marL="0" indent="0" algn="ctr">
              <a:buNone/>
            </a:pPr>
            <a:r>
              <a:rPr lang="en-US" dirty="0" smtClean="0">
                <a:latin typeface="American Typewriter"/>
                <a:cs typeface="American Typewriter"/>
              </a:rPr>
              <a:t>(it’s also been emailed to you…)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684" b="6952"/>
          <a:stretch/>
        </p:blipFill>
        <p:spPr>
          <a:xfrm>
            <a:off x="5435246" y="565150"/>
            <a:ext cx="3391254" cy="365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11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Up…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2895600"/>
            <a:ext cx="6894512" cy="1841500"/>
          </a:xfrm>
          <a:ln>
            <a:solidFill>
              <a:schemeClr val="accent3"/>
            </a:solidFill>
          </a:ln>
        </p:spPr>
        <p:txBody>
          <a:bodyPr numCol="1">
            <a:normAutofit/>
          </a:bodyPr>
          <a:lstStyle/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sz="2800" dirty="0" smtClean="0"/>
              <a:t>April 30 Spring Showcase</a:t>
            </a:r>
          </a:p>
          <a:p>
            <a:pPr marL="0" indent="0" algn="ctr">
              <a:buNone/>
            </a:pPr>
            <a:r>
              <a:rPr lang="en-US" sz="2800" dirty="0" smtClean="0"/>
              <a:t>SCOE Conference Center</a:t>
            </a:r>
          </a:p>
          <a:p>
            <a:pPr marL="0" indent="0" algn="ctr">
              <a:buNone/>
            </a:pP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683919"/>
            <a:ext cx="3668265" cy="213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88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5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al Digg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36" y1="40123" x2="19136" y2="40123"/>
                        <a14:foregroundMark x1="28086" y1="24691" x2="28086" y2="24691"/>
                        <a14:backgroundMark x1="33025" y1="23457" x2="33025" y2="23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87" y="230269"/>
            <a:ext cx="2746574" cy="27465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788" y="1719317"/>
            <a:ext cx="7716837" cy="1168260"/>
          </a:xfrm>
        </p:spPr>
        <p:txBody>
          <a:bodyPr/>
          <a:lstStyle/>
          <a:p>
            <a:r>
              <a:rPr lang="en-US" sz="9600" dirty="0" smtClean="0">
                <a:latin typeface="Sketch Block Bold"/>
                <a:cs typeface="Sketch Block Bold"/>
              </a:rPr>
              <a:t>Outcomes</a:t>
            </a:r>
            <a:endParaRPr lang="en-US" sz="9600" dirty="0">
              <a:latin typeface="Sketch Block Bold"/>
              <a:cs typeface="Sketch Block Bol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86964"/>
            <a:ext cx="8178800" cy="36775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4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92400" algn="l"/>
              </a:tabLst>
            </a:pPr>
            <a:r>
              <a:rPr lang="en-US" sz="1800" dirty="0" smtClean="0"/>
              <a:t>Hear from your colleagues about how to set up school forums, a speaker series, larger school wide events to promote greater civic awareness among staff and students;</a:t>
            </a:r>
          </a:p>
          <a:p>
            <a:pPr>
              <a:tabLst>
                <a:tab pos="2692400" algn="l"/>
              </a:tabLst>
            </a:pPr>
            <a:r>
              <a:rPr lang="en-US" sz="1800" dirty="0" smtClean="0"/>
              <a:t>Learn about the FAIR Act and what schools should be doing to comply with it;</a:t>
            </a:r>
          </a:p>
          <a:p>
            <a:pPr>
              <a:tabLst>
                <a:tab pos="2692400" algn="l"/>
              </a:tabLst>
            </a:pPr>
            <a:r>
              <a:rPr lang="en-US" sz="1800" dirty="0" smtClean="0"/>
              <a:t>Receive  logistical information about the Spring Showcase;</a:t>
            </a:r>
          </a:p>
          <a:p>
            <a:pPr>
              <a:tabLst>
                <a:tab pos="2692400" algn="l"/>
              </a:tabLst>
            </a:pPr>
            <a:r>
              <a:rPr lang="en-US" sz="1800" dirty="0" smtClean="0"/>
              <a:t>Discuss ways to maintain student engagement in the face of adversity;</a:t>
            </a:r>
          </a:p>
          <a:p>
            <a:pPr>
              <a:tabLst>
                <a:tab pos="2692400" algn="l"/>
              </a:tabLst>
            </a:pPr>
            <a:r>
              <a:rPr lang="en-US" sz="1800" dirty="0" smtClean="0"/>
              <a:t>Learn more about efforts to influence policy around civic engagement,</a:t>
            </a:r>
          </a:p>
          <a:p>
            <a:pPr>
              <a:tabLst>
                <a:tab pos="2692400" algn="l"/>
              </a:tabLst>
            </a:pPr>
            <a:endParaRPr lang="en-US" sz="2000" dirty="0" smtClean="0"/>
          </a:p>
          <a:p>
            <a:pPr>
              <a:tabLst>
                <a:tab pos="2692400" algn="l"/>
              </a:tabLs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2380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2" y="1778000"/>
            <a:ext cx="9143998" cy="2552700"/>
          </a:xfrm>
        </p:spPr>
        <p:txBody>
          <a:bodyPr/>
          <a:lstStyle/>
          <a:p>
            <a:pPr algn="ctr"/>
            <a:r>
              <a:rPr lang="en-US" sz="6600" dirty="0" smtClean="0">
                <a:ln>
                  <a:solidFill>
                    <a:srgbClr val="800000"/>
                  </a:solidFill>
                </a:ln>
                <a:latin typeface="Sketch Block Bold"/>
                <a:cs typeface="Sketch Block Bold"/>
              </a:rPr>
              <a:t>What’s</a:t>
            </a:r>
            <a:br>
              <a:rPr lang="en-US" sz="6600" dirty="0" smtClean="0">
                <a:ln>
                  <a:solidFill>
                    <a:srgbClr val="800000"/>
                  </a:solidFill>
                </a:ln>
                <a:latin typeface="Sketch Block Bold"/>
                <a:cs typeface="Sketch Block Bold"/>
              </a:rPr>
            </a:br>
            <a:r>
              <a:rPr lang="en-US" sz="6600" dirty="0" smtClean="0">
                <a:ln>
                  <a:solidFill>
                    <a:srgbClr val="800000"/>
                  </a:solidFill>
                </a:ln>
                <a:latin typeface="Sketch Block Bold"/>
                <a:cs typeface="Sketch Block Bold"/>
              </a:rPr>
              <a:t>New?</a:t>
            </a:r>
            <a:br>
              <a:rPr lang="en-US" sz="6600" dirty="0" smtClean="0">
                <a:ln>
                  <a:solidFill>
                    <a:srgbClr val="800000"/>
                  </a:solidFill>
                </a:ln>
                <a:latin typeface="Sketch Block Bold"/>
                <a:cs typeface="Sketch Block Bold"/>
              </a:rPr>
            </a:br>
            <a:r>
              <a:rPr lang="en-US" sz="2800" dirty="0" smtClean="0">
                <a:ln>
                  <a:solidFill>
                    <a:srgbClr val="800000"/>
                  </a:solidFill>
                </a:ln>
                <a:latin typeface="Sketch Block Bold"/>
                <a:cs typeface="Sketch Block Bold"/>
              </a:rPr>
              <a:t>(or What I did last weekend.)</a:t>
            </a:r>
            <a:endParaRPr lang="en-US" sz="2800" dirty="0">
              <a:ln>
                <a:solidFill>
                  <a:srgbClr val="800000"/>
                </a:solidFill>
              </a:ln>
              <a:latin typeface="Sketch Block Bold"/>
              <a:cs typeface="Sketch Block Bold"/>
            </a:endParaRPr>
          </a:p>
        </p:txBody>
      </p:sp>
    </p:spTree>
    <p:extLst>
      <p:ext uri="{BB962C8B-B14F-4D97-AF65-F5344CB8AC3E}">
        <p14:creationId xmlns:p14="http://schemas.microsoft.com/office/powerpoint/2010/main" val="53053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65200"/>
            <a:ext cx="7716838" cy="812800"/>
          </a:xfrm>
        </p:spPr>
        <p:txBody>
          <a:bodyPr/>
          <a:lstStyle/>
          <a:p>
            <a:r>
              <a:rPr lang="en-US" dirty="0" smtClean="0"/>
              <a:t>Opportunities…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803400"/>
            <a:ext cx="9144000" cy="5054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LegiSchool</a:t>
            </a:r>
            <a:r>
              <a:rPr lang="en-US" dirty="0" smtClean="0"/>
              <a:t> Real World Civics Summer Internship</a:t>
            </a:r>
            <a:br>
              <a:rPr lang="en-US" dirty="0" smtClean="0"/>
            </a:br>
            <a:r>
              <a:rPr lang="en-US" dirty="0" smtClean="0"/>
              <a:t>(flyer in packet)</a:t>
            </a:r>
          </a:p>
          <a:p>
            <a:r>
              <a:rPr lang="en-US" dirty="0" smtClean="0"/>
              <a:t>Choices Immersion Program for </a:t>
            </a:r>
            <a:r>
              <a:rPr lang="en-US" dirty="0"/>
              <a:t>New Leaders:</a:t>
            </a:r>
            <a:br>
              <a:rPr lang="en-US" dirty="0"/>
            </a:br>
            <a:r>
              <a:rPr lang="en-US" dirty="0">
                <a:hlinkClick r:id="rId2"/>
              </a:rPr>
              <a:t>http://choices.edu/pd/institutes/institute-2016-</a:t>
            </a:r>
            <a:r>
              <a:rPr lang="en-US" dirty="0" smtClean="0">
                <a:hlinkClick r:id="rId2"/>
              </a:rPr>
              <a:t>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July 27-29, 2016</a:t>
            </a:r>
          </a:p>
          <a:p>
            <a:pPr lvl="1"/>
            <a:r>
              <a:rPr lang="en-US" dirty="0" smtClean="0"/>
              <a:t>Become a </a:t>
            </a:r>
            <a:r>
              <a:rPr lang="en-US" dirty="0" err="1" smtClean="0"/>
              <a:t>ChoicesTeaching</a:t>
            </a:r>
            <a:r>
              <a:rPr lang="en-US" dirty="0" smtClean="0"/>
              <a:t> Fellow </a:t>
            </a:r>
          </a:p>
          <a:p>
            <a:pPr lvl="1"/>
            <a:r>
              <a:rPr lang="en-US" dirty="0" smtClean="0"/>
              <a:t>Application due April 28</a:t>
            </a:r>
          </a:p>
          <a:p>
            <a:r>
              <a:rPr lang="en-US" dirty="0" smtClean="0"/>
              <a:t>Steinberg Campaign looking for interns and</a:t>
            </a:r>
            <a:br>
              <a:rPr lang="en-US" dirty="0" smtClean="0"/>
            </a:br>
            <a:r>
              <a:rPr lang="en-US" dirty="0" smtClean="0"/>
              <a:t>volunteers (flyer in your packet)</a:t>
            </a:r>
          </a:p>
          <a:p>
            <a:r>
              <a:rPr lang="en-US" dirty="0" smtClean="0"/>
              <a:t>County Mock Election (letter in your packet)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2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7716838" cy="17249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  <a:hlinkClick r:id="rId2"/>
              </a:rPr>
              <a:t>http://www.kellygallagher.org/article-of-the-week/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800000"/>
                </a:solidFill>
                <a:hlinkClick r:id="rId3"/>
              </a:rPr>
              <a:t>http://ww2.kqed.org/lowdown/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  <a:hlinkClick r:id="rId4"/>
              </a:rPr>
              <a:t>www.electoraldysfunction.org</a:t>
            </a:r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4099809"/>
            <a:ext cx="2628900" cy="19716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76300" y="4737100"/>
            <a:ext cx="3492500" cy="1334384"/>
            <a:chOff x="1943100" y="4596516"/>
            <a:chExt cx="3254185" cy="1087617"/>
          </a:xfrm>
        </p:grpSpPr>
        <p:sp>
          <p:nvSpPr>
            <p:cNvPr id="6" name="Rectangle 5"/>
            <p:cNvSpPr/>
            <p:nvPr/>
          </p:nvSpPr>
          <p:spPr>
            <a:xfrm>
              <a:off x="1943100" y="4596516"/>
              <a:ext cx="3254185" cy="10876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3100" y="4596516"/>
              <a:ext cx="3254185" cy="108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86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431212" cy="1447800"/>
          </a:xfrm>
        </p:spPr>
        <p:txBody>
          <a:bodyPr/>
          <a:lstStyle/>
          <a:p>
            <a:r>
              <a:rPr lang="en-US" dirty="0" smtClean="0"/>
              <a:t>Hearing from the experts…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8228012" cy="3388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Forums, Speakers, and other events</a:t>
            </a:r>
          </a:p>
          <a:p>
            <a:pPr marL="0" indent="0">
              <a:buNone/>
            </a:pPr>
            <a:r>
              <a:rPr lang="en-US" sz="3200" dirty="0" smtClean="0"/>
              <a:t>Linda Reed, Rio Americano HS</a:t>
            </a:r>
          </a:p>
          <a:p>
            <a:pPr marL="0" indent="0">
              <a:buNone/>
            </a:pPr>
            <a:r>
              <a:rPr lang="en-US" sz="3200" dirty="0"/>
              <a:t>Yvette Rios-</a:t>
            </a:r>
            <a:r>
              <a:rPr lang="en-US" sz="3200" dirty="0" err="1" smtClean="0"/>
              <a:t>Siemers</a:t>
            </a:r>
            <a:r>
              <a:rPr lang="en-US" sz="3200" dirty="0"/>
              <a:t>, Monterey Trail HS</a:t>
            </a:r>
          </a:p>
          <a:p>
            <a:pPr marL="0" indent="0">
              <a:buNone/>
            </a:pPr>
            <a:r>
              <a:rPr lang="en-US" sz="3200" dirty="0" smtClean="0"/>
              <a:t>Chelsey Fernandez, Pinkerton MS</a:t>
            </a:r>
          </a:p>
        </p:txBody>
      </p:sp>
    </p:spTree>
    <p:extLst>
      <p:ext uri="{BB962C8B-B14F-4D97-AF65-F5344CB8AC3E}">
        <p14:creationId xmlns:p14="http://schemas.microsoft.com/office/powerpoint/2010/main" val="56757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 Windows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2765</TotalTime>
  <Words>1138</Words>
  <Application>Microsoft Macintosh PowerPoint</Application>
  <PresentationFormat>On-screen Show (4:3)</PresentationFormat>
  <Paragraphs>226</Paragraphs>
  <Slides>45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Sky</vt:lpstr>
      <vt:lpstr>AC Windows</vt:lpstr>
      <vt:lpstr>Action Civics Initiative  Professional Development Session #4</vt:lpstr>
      <vt:lpstr>Welcome Back!</vt:lpstr>
      <vt:lpstr>PowerPoint Presentation</vt:lpstr>
      <vt:lpstr>PowerPoint Presentation</vt:lpstr>
      <vt:lpstr>Outcomes</vt:lpstr>
      <vt:lpstr>What’s New? (or What I did last weekend.)</vt:lpstr>
      <vt:lpstr>Opportunities…</vt:lpstr>
      <vt:lpstr>Online Resources…</vt:lpstr>
      <vt:lpstr>Hearing from the experts…</vt:lpstr>
      <vt:lpstr>PowerPoint Presentation</vt:lpstr>
      <vt:lpstr>PowerPoint Presentation</vt:lpstr>
      <vt:lpstr>Action Civics Showcase</vt:lpstr>
      <vt:lpstr>PowerPoint Presentation</vt:lpstr>
      <vt:lpstr>Statewide Civics Showcase</vt:lpstr>
      <vt:lpstr>Statewide Civics Showcase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Regardless of the method of presentation…</vt:lpstr>
      <vt:lpstr>What I need to know from each site…</vt:lpstr>
      <vt:lpstr>Showcase Questions?</vt:lpstr>
      <vt:lpstr>Civic Engagement: A double edged sword</vt:lpstr>
      <vt:lpstr>PowerPoint Presentation</vt:lpstr>
      <vt:lpstr>Five articles, Five Perspectives</vt:lpstr>
      <vt:lpstr>Five articles, Five Perspectives</vt:lpstr>
      <vt:lpstr>PowerPoint Presentation</vt:lpstr>
      <vt:lpstr>Five articles, Five Perspectives</vt:lpstr>
      <vt:lpstr>Eat LUNCH!</vt:lpstr>
      <vt:lpstr>PowerPoint Presentation</vt:lpstr>
      <vt:lpstr>Action Civics, The Power of Democracy, and Sacramento’s Implementation Team</vt:lpstr>
      <vt:lpstr>Action Civics helps implement the State Civic Learning Task Force recommendations</vt:lpstr>
      <vt:lpstr>Task Force on K-12 Civic Learning:   Highlights of Recommendations </vt:lpstr>
      <vt:lpstr>Task Force Implementation</vt:lpstr>
      <vt:lpstr>School Board Resolutions</vt:lpstr>
      <vt:lpstr>Action Civics and the Local Implementation Team: A Discussion</vt:lpstr>
      <vt:lpstr>PowerPoint Presentation</vt:lpstr>
      <vt:lpstr>PowerPoint Presentation</vt:lpstr>
      <vt:lpstr>Time to…</vt:lpstr>
      <vt:lpstr>PowerPoint Presentation</vt:lpstr>
      <vt:lpstr>Reflection time…</vt:lpstr>
      <vt:lpstr>Evaluation</vt:lpstr>
      <vt:lpstr>Next Up…</vt:lpstr>
      <vt:lpstr>PowerPoint Presentation</vt:lpstr>
    </vt:vector>
  </TitlesOfParts>
  <Company>Sacramento County Office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Civics Initiative  Professional Development Session #1</dc:title>
  <dc:creator>Frank Pisi</dc:creator>
  <cp:lastModifiedBy>Frank Pisi</cp:lastModifiedBy>
  <cp:revision>101</cp:revision>
  <cp:lastPrinted>2016-01-23T01:00:29Z</cp:lastPrinted>
  <dcterms:created xsi:type="dcterms:W3CDTF">2015-09-30T17:21:52Z</dcterms:created>
  <dcterms:modified xsi:type="dcterms:W3CDTF">2016-03-15T23:17:24Z</dcterms:modified>
</cp:coreProperties>
</file>