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344" r:id="rId4"/>
    <p:sldId id="365" r:id="rId5"/>
    <p:sldId id="259" r:id="rId6"/>
    <p:sldId id="260" r:id="rId7"/>
    <p:sldId id="262" r:id="rId8"/>
    <p:sldId id="264" r:id="rId9"/>
    <p:sldId id="350" r:id="rId10"/>
    <p:sldId id="293" r:id="rId11"/>
    <p:sldId id="351" r:id="rId12"/>
    <p:sldId id="354" r:id="rId13"/>
    <p:sldId id="366" r:id="rId14"/>
    <p:sldId id="348" r:id="rId15"/>
    <p:sldId id="296" r:id="rId16"/>
    <p:sldId id="352" r:id="rId17"/>
    <p:sldId id="355" r:id="rId18"/>
    <p:sldId id="356" r:id="rId19"/>
    <p:sldId id="357" r:id="rId20"/>
    <p:sldId id="358" r:id="rId21"/>
    <p:sldId id="359" r:id="rId22"/>
    <p:sldId id="360" r:id="rId23"/>
    <p:sldId id="361" r:id="rId24"/>
    <p:sldId id="300" r:id="rId25"/>
    <p:sldId id="353" r:id="rId26"/>
    <p:sldId id="362" r:id="rId27"/>
    <p:sldId id="283" r:id="rId28"/>
    <p:sldId id="364" r:id="rId29"/>
    <p:sldId id="286" r:id="rId30"/>
    <p:sldId id="287" r:id="rId31"/>
    <p:sldId id="288" r:id="rId32"/>
    <p:sldId id="363" r:id="rId33"/>
    <p:sldId id="28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5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11" autoAdjust="0"/>
    <p:restoredTop sz="94660"/>
  </p:normalViewPr>
  <p:slideViewPr>
    <p:cSldViewPr snapToGrid="0" snapToObjects="1">
      <p:cViewPr>
        <p:scale>
          <a:sx n="66" d="100"/>
          <a:sy n="66" d="100"/>
        </p:scale>
        <p:origin x="-744" y="8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2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D99259-4C6E-1E43-BDBF-4050CD04126F}" type="datetimeFigureOut">
              <a:rPr lang="en-US" smtClean="0"/>
              <a:t>4/18/15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BF741-1654-C34E-B91C-FA0286820A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18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ABF741-1654-C34E-B91C-FA0286820AB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2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ction Civics Header Pic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688" y="3882040"/>
            <a:ext cx="6516624" cy="17190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236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9887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606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02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33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542873" cy="390756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86088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6069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78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8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66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2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54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4B0AF-61A4-804B-8354-4840691C3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26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130C5-DEED-F149-ADFF-BFF494B72303}" type="datetimeFigureOut">
              <a:rPr lang="en-US" smtClean="0"/>
              <a:t>4/18/15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4B0AF-61A4-804B-8354-4840691C330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3rd C Logo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66" y="5139790"/>
            <a:ext cx="1821404" cy="173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55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lack Oblique"/>
          <a:ea typeface="+mj-ea"/>
          <a:cs typeface="Avenir Black Obliq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Black Oblique"/>
          <a:ea typeface="+mn-ea"/>
          <a:cs typeface="Avenir Black Obliq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Black Oblique"/>
          <a:ea typeface="+mn-ea"/>
          <a:cs typeface="Avenir Black Obliq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Black Oblique"/>
          <a:ea typeface="+mn-ea"/>
          <a:cs typeface="Avenir Black Obliq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Black Oblique"/>
          <a:ea typeface="+mn-ea"/>
          <a:cs typeface="Avenir Black Obliq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Black Oblique"/>
          <a:ea typeface="+mn-ea"/>
          <a:cs typeface="Avenir Black Obliq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gif"/><Relationship Id="rId5" Type="http://schemas.openxmlformats.org/officeDocument/2006/relationships/image" Target="../media/image26.gif"/><Relationship Id="rId6" Type="http://schemas.openxmlformats.org/officeDocument/2006/relationships/image" Target="../media/image27.gif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surveymonkey.com/s/CIVICS_PD_Feedback_Form" TargetMode="External"/><Relationship Id="rId3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Action Civics Initiative </a:t>
            </a:r>
            <a:br>
              <a:rPr lang="en-US" dirty="0" smtClean="0">
                <a:latin typeface="Avenir Black Oblique"/>
                <a:cs typeface="Avenir Black Oblique"/>
              </a:rPr>
            </a:br>
            <a:r>
              <a:rPr lang="en-US" dirty="0" smtClean="0">
                <a:latin typeface="Avenir Black Oblique"/>
                <a:cs typeface="Avenir Black Oblique"/>
              </a:rPr>
              <a:t>Site Team Orientation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93239"/>
            <a:ext cx="6400800" cy="142203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April 18, 2015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George Washington Carver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School of Arts and Science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8:30 am – 3:00 pm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4" name="Picture 3" descr="Bechtel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0" y="5825781"/>
            <a:ext cx="2876837" cy="840922"/>
          </a:xfrm>
          <a:prstGeom prst="rect">
            <a:avLst/>
          </a:prstGeom>
        </p:spPr>
      </p:pic>
      <p:pic>
        <p:nvPicPr>
          <p:cNvPr id="6" name="Picture 5" descr="SCOElogo3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196" y="5757254"/>
            <a:ext cx="3591586" cy="97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9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251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SHOWCASE it...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" y="1918492"/>
            <a:ext cx="577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merican Typewriter"/>
                <a:cs typeface="American Typewriter"/>
              </a:rPr>
              <a:t>Using the brainstorm sheet as a guide, showcase your 3,2,1 on chart paper.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89" t="11111" b="23148"/>
          <a:stretch/>
        </p:blipFill>
        <p:spPr>
          <a:xfrm rot="20536946">
            <a:off x="4773732" y="3428999"/>
            <a:ext cx="3304934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693">
            <a:off x="1265168" y="4098003"/>
            <a:ext cx="2941188" cy="221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088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292519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SHOWCASE it...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" y="1918492"/>
            <a:ext cx="5778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merican Typewriter"/>
                <a:cs typeface="American Typewriter"/>
              </a:rPr>
              <a:t>Using the brainstorm sheet as a guide, showcase your 3,2,1 on chart paper.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89" t="11111" b="23148"/>
          <a:stretch/>
        </p:blipFill>
        <p:spPr>
          <a:xfrm rot="20536946">
            <a:off x="4773732" y="3428999"/>
            <a:ext cx="3304934" cy="226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87693">
            <a:off x="1265168" y="4098003"/>
            <a:ext cx="2941188" cy="2218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7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00" y="559592"/>
            <a:ext cx="1803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merican Typewriter"/>
                <a:cs typeface="American Typewriter"/>
              </a:rPr>
              <a:t>One member of your team stays with your chart paper…</a:t>
            </a:r>
          </a:p>
        </p:txBody>
      </p:sp>
      <p:sp>
        <p:nvSpPr>
          <p:cNvPr id="8" name="Rectangle 7"/>
          <p:cNvSpPr/>
          <p:nvPr/>
        </p:nvSpPr>
        <p:spPr>
          <a:xfrm>
            <a:off x="4038600" y="238036"/>
            <a:ext cx="2108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smtClean="0">
                <a:latin typeface="American Typewriter"/>
                <a:cs typeface="American Typewriter"/>
              </a:rPr>
              <a:t>The rest of the team visits the other sites</a:t>
            </a:r>
            <a:r>
              <a:rPr lang="en-US" sz="2200" b="1" dirty="0">
                <a:latin typeface="American Typewriter"/>
                <a:cs typeface="American Typewriter"/>
              </a:rPr>
              <a:t>’ work</a:t>
            </a:r>
            <a:r>
              <a:rPr lang="en-US" sz="2200" b="1" dirty="0" smtClean="0">
                <a:latin typeface="American Typewriter"/>
                <a:cs typeface="American Typewriter"/>
              </a:rPr>
              <a:t>…</a:t>
            </a:r>
            <a:endParaRPr lang="en-US" sz="2200" b="1" dirty="0">
              <a:latin typeface="American Typewriter"/>
              <a:cs typeface="American Typewrite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24300" y="1889153"/>
            <a:ext cx="2108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latin typeface="American Typewriter"/>
                <a:cs typeface="American Typewriter"/>
              </a:rPr>
              <a:t>Ask questions, give high 5’s and advice.</a:t>
            </a:r>
          </a:p>
        </p:txBody>
      </p:sp>
      <p:pic>
        <p:nvPicPr>
          <p:cNvPr id="10" name="Picture 9" descr="Pisi - History Club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t="19630" b="4075"/>
          <a:stretch/>
        </p:blipFill>
        <p:spPr>
          <a:xfrm>
            <a:off x="7670800" y="828006"/>
            <a:ext cx="1377611" cy="192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Deeper Dives…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9593"/>
            <a:ext cx="2602022" cy="18443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Increase student Involvement  in PBL, Socratic Seminar, Service Learning in the community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80219" y="1693451"/>
            <a:ext cx="2483534" cy="184430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Establish an Action Civics Class (how to get kids involved?)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3710947"/>
            <a:ext cx="1909368" cy="138710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Civic Learning and Advocacy Projects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76691" y="3710947"/>
            <a:ext cx="1598476" cy="109999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PBL- How to select a theme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277182" y="1693451"/>
            <a:ext cx="2409618" cy="109689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More team planning time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77182" y="2864221"/>
            <a:ext cx="2602022" cy="11192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Community Partnerships</a:t>
            </a:r>
            <a:endParaRPr lang="en-US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342239" y="4251325"/>
            <a:ext cx="2602022" cy="11192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Engagement Strategies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5370565"/>
            <a:ext cx="2602022" cy="11192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Action Civics in a club setting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380219" y="5561453"/>
            <a:ext cx="2602022" cy="111924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AVID Strategies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65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Breakout Discussions</a:t>
            </a:r>
            <a:endParaRPr lang="en-US" dirty="0">
              <a:latin typeface="Sketch Block Bold"/>
              <a:cs typeface="Sketch Block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83837">
            <a:off x="1090153" y="3342984"/>
            <a:ext cx="4689951" cy="321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8497">
            <a:off x="4999418" y="1945436"/>
            <a:ext cx="3901370" cy="2484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31800" y="1512092"/>
            <a:ext cx="49276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American Typewriter"/>
                <a:cs typeface="American Typewriter"/>
              </a:rPr>
              <a:t>Focusing on the ONE topic or concept you’d like to explore further during the Summer Institute and beyond.</a:t>
            </a:r>
          </a:p>
        </p:txBody>
      </p:sp>
    </p:spTree>
    <p:extLst>
      <p:ext uri="{BB962C8B-B14F-4D97-AF65-F5344CB8AC3E}">
        <p14:creationId xmlns:p14="http://schemas.microsoft.com/office/powerpoint/2010/main" val="298087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723" y="0"/>
            <a:ext cx="4893277" cy="2331952"/>
          </a:xfrm>
          <a:prstGeom prst="rect">
            <a:avLst/>
          </a:prstGeom>
        </p:spPr>
      </p:pic>
      <p:pic>
        <p:nvPicPr>
          <p:cNvPr id="10" name="Picture 9" descr="Breakdancing-bear-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7" y="359492"/>
            <a:ext cx="3391900" cy="318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George Washington Keytar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431717"/>
            <a:ext cx="4172858" cy="233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096a0955e4edfbf8da9933519c421bc0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61" y="3604684"/>
            <a:ext cx="2505466" cy="2505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5427" y="4696094"/>
            <a:ext cx="2574074" cy="1933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9038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Community Partnerships</a:t>
            </a:r>
            <a:endParaRPr lang="en-US" dirty="0">
              <a:latin typeface="Sketch Block Bold"/>
              <a:cs typeface="Sketch Block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7400" y="1803400"/>
            <a:ext cx="3175000" cy="363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1803400"/>
            <a:ext cx="3725333" cy="363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7293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601" y="-88900"/>
            <a:ext cx="9471019" cy="718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550" y="2039938"/>
            <a:ext cx="6438900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8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ketch Block Bold"/>
                <a:cs typeface="Sketch Block Bold"/>
              </a:rPr>
              <a:t>Finding the Pieces...</a:t>
            </a:r>
            <a:endParaRPr lang="en-US" sz="8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ketch Block Bold"/>
              <a:cs typeface="Sketch Block Bold"/>
            </a:endParaRPr>
          </a:p>
        </p:txBody>
      </p:sp>
    </p:spTree>
    <p:extLst>
      <p:ext uri="{BB962C8B-B14F-4D97-AF65-F5344CB8AC3E}">
        <p14:creationId xmlns:p14="http://schemas.microsoft.com/office/powerpoint/2010/main" val="1386355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Find your team...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89000" y="1639033"/>
            <a:ext cx="48641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merican Typewriter"/>
                <a:cs typeface="American Typewriter"/>
              </a:rPr>
              <a:t>F</a:t>
            </a:r>
            <a:r>
              <a:rPr lang="en-US" sz="3200" b="1" dirty="0" smtClean="0">
                <a:latin typeface="American Typewriter"/>
                <a:cs typeface="American Typewriter"/>
              </a:rPr>
              <a:t>ind the members of your team that will help you complete your puzzle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3886200"/>
            <a:ext cx="3632200" cy="264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301" y="2019300"/>
            <a:ext cx="3695699" cy="246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89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Now let’s debrief</a:t>
            </a:r>
            <a:endParaRPr lang="en-US" dirty="0">
              <a:latin typeface="Sketch Block Bold"/>
              <a:cs typeface="Sketch Block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676400"/>
            <a:ext cx="42672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2810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OElogo3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4" y="5757254"/>
            <a:ext cx="3591586" cy="975625"/>
          </a:xfrm>
          <a:prstGeom prst="rect">
            <a:avLst/>
          </a:prstGeom>
        </p:spPr>
      </p:pic>
      <p:pic>
        <p:nvPicPr>
          <p:cNvPr id="2" name="Picture 1" descr="tumblr_mgeokfceoa1rneetoo1_1280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6318">
            <a:off x="4903436" y="3609630"/>
            <a:ext cx="4130602" cy="2065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404" y="261144"/>
            <a:ext cx="4325945" cy="255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370936" y="1927720"/>
            <a:ext cx="10089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3E5BB"/>
                </a:solidFill>
              </a:rPr>
              <a:t>^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95072" y="2185390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3175" cmpd="sng">
                  <a:noFill/>
                </a:ln>
                <a:solidFill>
                  <a:srgbClr val="F3E5BB"/>
                </a:solidFill>
                <a:latin typeface="American Typewriter"/>
                <a:cs typeface="American Typewriter"/>
              </a:rPr>
              <a:t>mostly</a:t>
            </a:r>
            <a:endParaRPr lang="en-US" dirty="0">
              <a:solidFill>
                <a:srgbClr val="F3E5BB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b="4334"/>
          <a:stretch/>
        </p:blipFill>
        <p:spPr>
          <a:xfrm>
            <a:off x="1217746" y="3116682"/>
            <a:ext cx="3770516" cy="2395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31447">
            <a:off x="5486400" y="429120"/>
            <a:ext cx="2997200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7750" b="7500"/>
          <a:stretch/>
        </p:blipFill>
        <p:spPr>
          <a:xfrm>
            <a:off x="1074105" y="1308100"/>
            <a:ext cx="3370895" cy="1904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0" y="345365"/>
            <a:ext cx="4127500" cy="2665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Sketch Block Bold"/>
                <a:cs typeface="Sketch Block Bold"/>
              </a:rPr>
              <a:t>Why Community Partnerships?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3010550"/>
            <a:ext cx="7277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Sketch Block Bold"/>
                <a:cs typeface="Sketch Block Bold"/>
              </a:rPr>
              <a:t>Benefits of an effective community partnership…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33989"/>
            <a:ext cx="3197325" cy="2132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59200" y="4178300"/>
            <a:ext cx="31750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5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74638"/>
            <a:ext cx="88011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Asset Mapping</a:t>
            </a:r>
            <a:br>
              <a:rPr lang="en-US" dirty="0" smtClean="0">
                <a:latin typeface="Sketch Block Bold"/>
                <a:cs typeface="Sketch Block Bold"/>
              </a:rPr>
            </a:br>
            <a:r>
              <a:rPr lang="en-US" dirty="0" smtClean="0">
                <a:latin typeface="Sketch Block Bold"/>
                <a:cs typeface="Sketch Block Bold"/>
              </a:rPr>
              <a:t>One Approach- The War Board</a:t>
            </a:r>
            <a:endParaRPr lang="en-US" dirty="0">
              <a:latin typeface="Sketch Block Bold"/>
              <a:cs typeface="Sketch Block 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655" b="3874"/>
          <a:stretch/>
        </p:blipFill>
        <p:spPr>
          <a:xfrm>
            <a:off x="0" y="2019300"/>
            <a:ext cx="9144000" cy="32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6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74638"/>
            <a:ext cx="88011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Asset Mapping</a:t>
            </a:r>
            <a:br>
              <a:rPr lang="en-US" dirty="0" smtClean="0">
                <a:latin typeface="Sketch Block Bold"/>
                <a:cs typeface="Sketch Block Bold"/>
              </a:rPr>
            </a:br>
            <a:r>
              <a:rPr lang="en-US" dirty="0" smtClean="0">
                <a:latin typeface="Sketch Block Bold"/>
                <a:cs typeface="Sketch Block Bold"/>
              </a:rPr>
              <a:t>One Approach- The War Board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2900" y="1738314"/>
            <a:ext cx="3403600" cy="468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lack Oblique"/>
                <a:ea typeface="+mj-ea"/>
                <a:cs typeface="Avenir Black Oblique"/>
              </a:defRPr>
            </a:lvl1pPr>
          </a:lstStyle>
          <a:p>
            <a:r>
              <a:rPr lang="en-US" dirty="0" smtClean="0">
                <a:latin typeface="Sketch Block Bold"/>
                <a:cs typeface="Sketch Block Bold"/>
              </a:rPr>
              <a:t>Needs...</a:t>
            </a:r>
          </a:p>
          <a:p>
            <a:endParaRPr lang="en-US" sz="3700" dirty="0" smtClean="0">
              <a:latin typeface="Sketch Block Bold"/>
              <a:cs typeface="Sketch Block Bold"/>
            </a:endParaRPr>
          </a:p>
          <a:p>
            <a:r>
              <a:rPr lang="en-US" sz="3700" dirty="0" smtClean="0">
                <a:latin typeface="Sketch Block Bold"/>
                <a:cs typeface="Sketch Block Bold"/>
              </a:rPr>
              <a:t>Students</a:t>
            </a:r>
          </a:p>
          <a:p>
            <a:endParaRPr lang="en-US" sz="3700" dirty="0" smtClean="0">
              <a:latin typeface="Sketch Block Bold"/>
              <a:cs typeface="Sketch Block Bold"/>
            </a:endParaRPr>
          </a:p>
          <a:p>
            <a:r>
              <a:rPr lang="en-US" sz="3700" dirty="0" smtClean="0">
                <a:latin typeface="Sketch Block Bold"/>
                <a:cs typeface="Sketch Block Bold"/>
              </a:rPr>
              <a:t>Community</a:t>
            </a:r>
          </a:p>
          <a:p>
            <a:endParaRPr lang="en-US" sz="3700" dirty="0" smtClean="0">
              <a:latin typeface="Sketch Block Bold"/>
              <a:cs typeface="Sketch Block Bold"/>
            </a:endParaRPr>
          </a:p>
          <a:p>
            <a:r>
              <a:rPr lang="en-US" sz="3700" dirty="0" smtClean="0">
                <a:latin typeface="Sketch Block Bold"/>
                <a:cs typeface="Sketch Block Bold"/>
              </a:rPr>
              <a:t>Classroom</a:t>
            </a:r>
            <a:endParaRPr lang="en-US" sz="3700" dirty="0">
              <a:latin typeface="Sketch Block Bold"/>
              <a:cs typeface="Sketch Block Bold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48100" y="1738314"/>
            <a:ext cx="3581400" cy="468788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lack Oblique"/>
                <a:ea typeface="+mj-ea"/>
                <a:cs typeface="Avenir Black Oblique"/>
              </a:defRPr>
            </a:lvl1pPr>
          </a:lstStyle>
          <a:p>
            <a:r>
              <a:rPr lang="en-US" dirty="0" smtClean="0">
                <a:latin typeface="Sketch Block Bold"/>
                <a:cs typeface="Sketch Block Bold"/>
              </a:rPr>
              <a:t>Assets...</a:t>
            </a:r>
          </a:p>
          <a:p>
            <a:endParaRPr lang="en-US" sz="3700" dirty="0">
              <a:latin typeface="Sketch Block Bold"/>
              <a:cs typeface="Sketch Block Bold"/>
            </a:endParaRPr>
          </a:p>
          <a:p>
            <a:r>
              <a:rPr lang="en-US" sz="3700" dirty="0" smtClean="0">
                <a:latin typeface="Sketch Block Bold"/>
                <a:cs typeface="Sketch Block Bold"/>
              </a:rPr>
              <a:t>People</a:t>
            </a:r>
          </a:p>
          <a:p>
            <a:endParaRPr lang="en-US" sz="3700" dirty="0" smtClean="0">
              <a:latin typeface="Sketch Block Bold"/>
              <a:cs typeface="Sketch Block Bold"/>
            </a:endParaRPr>
          </a:p>
          <a:p>
            <a:r>
              <a:rPr lang="en-US" sz="3700" dirty="0" smtClean="0">
                <a:latin typeface="Sketch Block Bold"/>
                <a:cs typeface="Sketch Block Bold"/>
              </a:rPr>
              <a:t>Organizations</a:t>
            </a:r>
          </a:p>
          <a:p>
            <a:endParaRPr lang="en-US" sz="3700" dirty="0" smtClean="0">
              <a:latin typeface="Sketch Block Bold"/>
              <a:cs typeface="Sketch Block Bold"/>
            </a:endParaRPr>
          </a:p>
          <a:p>
            <a:r>
              <a:rPr lang="en-US" sz="3700" dirty="0" smtClean="0">
                <a:latin typeface="Sketch Block Bold"/>
                <a:cs typeface="Sketch Block Bold"/>
              </a:rPr>
              <a:t>Associations</a:t>
            </a:r>
          </a:p>
        </p:txBody>
      </p:sp>
    </p:spTree>
    <p:extLst>
      <p:ext uri="{BB962C8B-B14F-4D97-AF65-F5344CB8AC3E}">
        <p14:creationId xmlns:p14="http://schemas.microsoft.com/office/powerpoint/2010/main" val="1075561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74638"/>
            <a:ext cx="88011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Community Partnerships in Action...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1676400"/>
            <a:ext cx="4159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merican Typewriter"/>
                <a:cs typeface="American Typewriter"/>
              </a:rPr>
              <a:t>Health Professions</a:t>
            </a:r>
          </a:p>
          <a:p>
            <a:pPr algn="ctr"/>
            <a:r>
              <a:rPr lang="en-US" sz="2800" b="1" dirty="0" smtClean="0">
                <a:latin typeface="American Typewriter"/>
                <a:cs typeface="American Typewriter"/>
              </a:rPr>
              <a:t>High School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2782906"/>
            <a:ext cx="3215190" cy="2411393"/>
          </a:xfrm>
          <a:prstGeom prst="rect">
            <a:avLst/>
          </a:prstGeom>
        </p:spPr>
      </p:pic>
      <p:pic>
        <p:nvPicPr>
          <p:cNvPr id="12" name="Picture 11" descr="Screen Shot 2015-04-17 at 10.09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338" y="2782906"/>
            <a:ext cx="3435962" cy="23732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241800" y="1676400"/>
            <a:ext cx="4159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merican Typewriter"/>
                <a:cs typeface="American Typewriter"/>
              </a:rPr>
              <a:t>Alice Birney</a:t>
            </a:r>
          </a:p>
          <a:p>
            <a:pPr algn="ctr"/>
            <a:r>
              <a:rPr lang="en-US" sz="2800" b="1" dirty="0" smtClean="0">
                <a:latin typeface="American Typewriter"/>
                <a:cs typeface="American Typewriter"/>
              </a:rPr>
              <a:t>Waldorf K-8</a:t>
            </a:r>
          </a:p>
        </p:txBody>
      </p:sp>
    </p:spTree>
    <p:extLst>
      <p:ext uri="{BB962C8B-B14F-4D97-AF65-F5344CB8AC3E}">
        <p14:creationId xmlns:p14="http://schemas.microsoft.com/office/powerpoint/2010/main" val="3460122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24542"/>
          <a:stretch/>
        </p:blipFill>
        <p:spPr>
          <a:xfrm>
            <a:off x="503299" y="4148931"/>
            <a:ext cx="4546600" cy="2573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smtClean="0"/>
              <a:t>LUNCH!</a:t>
            </a:r>
            <a:endParaRPr lang="en-US" sz="7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6599" y="1566069"/>
            <a:ext cx="1535133" cy="1660537"/>
          </a:xfrm>
          <a:prstGeom prst="rect">
            <a:avLst/>
          </a:prstGeom>
          <a:ln w="28575" cmpd="sng">
            <a:solidFill>
              <a:srgbClr val="C0504D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222"/>
          <a:stretch/>
        </p:blipFill>
        <p:spPr>
          <a:xfrm>
            <a:off x="266699" y="1566069"/>
            <a:ext cx="2375507" cy="2582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332" y="1566069"/>
            <a:ext cx="4594261" cy="307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21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5800" y="-62708"/>
            <a:ext cx="5778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ketch Block Bold"/>
                <a:cs typeface="Sketch Block Bold"/>
              </a:rPr>
              <a:t>Consider Action Civics as a process...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4250" y="1503546"/>
            <a:ext cx="394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ketch Block Bold"/>
                <a:cs typeface="Sketch Block Bold"/>
              </a:rPr>
              <a:t>Identify a Problem, Issue, or Concern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94250" y="3196390"/>
            <a:ext cx="3949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ketch Block Bold"/>
                <a:cs typeface="Sketch Block Bold"/>
              </a:rPr>
              <a:t>Take a Stand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94250" y="3805530"/>
            <a:ext cx="43497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ketch Block Bold"/>
                <a:cs typeface="Sketch Block Bold"/>
              </a:rPr>
              <a:t>Develop a Strategy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94250" y="4444418"/>
            <a:ext cx="990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ketch Block Bold"/>
                <a:cs typeface="Sketch Block Bold"/>
              </a:rPr>
              <a:t>Act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94250" y="5141776"/>
            <a:ext cx="17653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ketch Block Bold"/>
                <a:cs typeface="Sketch Block Bold"/>
              </a:rPr>
              <a:t>Reflect</a:t>
            </a:r>
          </a:p>
        </p:txBody>
      </p:sp>
    </p:spTree>
    <p:extLst>
      <p:ext uri="{BB962C8B-B14F-4D97-AF65-F5344CB8AC3E}">
        <p14:creationId xmlns:p14="http://schemas.microsoft.com/office/powerpoint/2010/main" val="546271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74638"/>
            <a:ext cx="8801100" cy="1401762"/>
          </a:xfrm>
        </p:spPr>
        <p:txBody>
          <a:bodyPr>
            <a:normAutofit/>
          </a:bodyPr>
          <a:lstStyle/>
          <a:p>
            <a:pPr algn="r"/>
            <a:r>
              <a:rPr lang="en-US" sz="5400" dirty="0" smtClean="0">
                <a:latin typeface="Sketch Block Bold"/>
                <a:cs typeface="Sketch Block Bold"/>
              </a:rPr>
              <a:t>The Sticky Wall!</a:t>
            </a:r>
            <a:endParaRPr lang="en-US" sz="5400" dirty="0">
              <a:latin typeface="Sketch Block Bold"/>
              <a:cs typeface="Sketch Block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1450" y="1676400"/>
            <a:ext cx="41592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erican Typewriter"/>
                <a:cs typeface="American Typewriter"/>
              </a:rPr>
              <a:t>In your teams, identify any tool, strategy, or resource you’ve used to help students with each “step” in the Action Civics process.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43300" y="4254500"/>
            <a:ext cx="41592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erican Typewriter"/>
                <a:cs typeface="American Typewriter"/>
              </a:rPr>
              <a:t>Write one tool, resource, or strategy per note card and stick it under the appropriate step.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80340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91" y="274638"/>
            <a:ext cx="1975210" cy="14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9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6700" y="4286250"/>
            <a:ext cx="2058859" cy="2058859"/>
          </a:xfrm>
          <a:prstGeom prst="rect">
            <a:avLst/>
          </a:prstGeom>
          <a:ln>
            <a:solidFill>
              <a:srgbClr val="C0504D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2571" y="152400"/>
            <a:ext cx="5511800" cy="4133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29061" y="186273"/>
            <a:ext cx="32177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trike="sngStrike" dirty="0" smtClean="0">
                <a:latin typeface="Sketch Block Bold"/>
                <a:cs typeface="Sketch Block Bold"/>
              </a:rPr>
              <a:t>NAP</a:t>
            </a:r>
            <a:r>
              <a:rPr lang="en-US" sz="4000" dirty="0" smtClean="0">
                <a:latin typeface="Sketch Block Bold"/>
                <a:cs typeface="Sketch Block Bold"/>
              </a:rPr>
              <a:t> Break</a:t>
            </a:r>
          </a:p>
          <a:p>
            <a:r>
              <a:rPr lang="en-US" sz="4000" dirty="0" smtClean="0">
                <a:latin typeface="Sketch Block Bold"/>
                <a:cs typeface="Sketch Block Bold"/>
              </a:rPr>
              <a:t>time.</a:t>
            </a:r>
            <a:r>
              <a:rPr lang="en-US" sz="4000" dirty="0">
                <a:latin typeface="Sketch Block Bold"/>
                <a:cs typeface="Sketch Block Bold"/>
              </a:rPr>
              <a:t>..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8900" y="1509712"/>
            <a:ext cx="2667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000" y="3836763"/>
            <a:ext cx="4025900" cy="2838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39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" y="274638"/>
            <a:ext cx="8801100" cy="14017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Sketch Block Bold"/>
                <a:cs typeface="Sketch Block Bold"/>
              </a:rPr>
              <a:t>You’re the Student...</a:t>
            </a:r>
            <a:endParaRPr lang="en-US" sz="5400" dirty="0">
              <a:latin typeface="Sketch Block Bold"/>
              <a:cs typeface="Sketch Block Bold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350" y="1759515"/>
            <a:ext cx="385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merican Typewriter"/>
                <a:cs typeface="American Typewriter"/>
              </a:rPr>
              <a:t>Action Civics Process Outline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21200" y="2051903"/>
            <a:ext cx="41592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erican Typewriter"/>
                <a:cs typeface="American Typewriter"/>
              </a:rPr>
              <a:t>As a team, identify a “problem, issue, or concern” that you want to address.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00"/>
            <a:ext cx="3810000" cy="381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9400" y="3912870"/>
            <a:ext cx="4159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erican Typewriter"/>
                <a:cs typeface="American Typewriter"/>
              </a:rPr>
              <a:t>Develop a corresponding </a:t>
            </a:r>
            <a:r>
              <a:rPr lang="en-US" sz="2800" b="1" dirty="0" smtClean="0">
                <a:latin typeface="American Typewriter"/>
                <a:cs typeface="American Typewriter"/>
              </a:rPr>
              <a:t>compelling question</a:t>
            </a:r>
            <a:r>
              <a:rPr lang="en-US" sz="2800" dirty="0" smtClean="0">
                <a:latin typeface="American Typewriter"/>
                <a:cs typeface="American Typewrite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0920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Now, take out your phone, laptop, or tablet...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2191"/>
            <a:ext cx="8229599" cy="179080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Meeting Evaluation:</a:t>
            </a:r>
          </a:p>
          <a:p>
            <a:pPr lvl="1"/>
            <a:r>
              <a:rPr lang="en-US" dirty="0" smtClean="0">
                <a:latin typeface="American Typewriter"/>
                <a:cs typeface="American Typewriter"/>
              </a:rPr>
              <a:t>Please visit: </a:t>
            </a:r>
            <a:r>
              <a:rPr lang="en-US" u="sng" dirty="0">
                <a:latin typeface="American Typewriter"/>
                <a:cs typeface="American Typewriter"/>
                <a:hlinkClick r:id="rId2"/>
              </a:rPr>
              <a:t>https://www.surveymonkey.com/s/CIVICS_PD_Feedback_Form  </a:t>
            </a:r>
            <a:endParaRPr lang="en-US" dirty="0" smtClean="0">
              <a:latin typeface="American Typewriter"/>
              <a:cs typeface="American Typewriter"/>
            </a:endParaRPr>
          </a:p>
          <a:p>
            <a:pPr marL="457200" lvl="1" indent="0">
              <a:buNone/>
            </a:pPr>
            <a:endParaRPr lang="en-US" dirty="0">
              <a:latin typeface="American Typewriter"/>
              <a:cs typeface="American Typewriter"/>
            </a:endParaRPr>
          </a:p>
          <a:p>
            <a:pPr marL="457200" lvl="1" indent="0">
              <a:buNone/>
            </a:pP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77" y="3526603"/>
            <a:ext cx="4316846" cy="317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95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1088"/>
            <a:ext cx="3148211" cy="62964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188" y="3401363"/>
            <a:ext cx="3947615" cy="2439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237" y="0"/>
            <a:ext cx="3644764" cy="295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6055814" cy="1104019"/>
          </a:xfrm>
        </p:spPr>
        <p:txBody>
          <a:bodyPr/>
          <a:lstStyle/>
          <a:p>
            <a:r>
              <a:rPr lang="en-US" dirty="0" smtClean="0">
                <a:latin typeface="Sketch Block Bold"/>
                <a:cs typeface="Sketch Block Bold"/>
              </a:rPr>
              <a:t>Next Steps...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17478"/>
            <a:ext cx="8229600" cy="3570351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latin typeface="American Typewriter"/>
                <a:cs typeface="American Typewriter"/>
              </a:rPr>
              <a:t>Critical: </a:t>
            </a:r>
            <a:r>
              <a:rPr lang="en-US" dirty="0" smtClean="0">
                <a:latin typeface="American Typewriter"/>
                <a:cs typeface="American Typewriter"/>
              </a:rPr>
              <a:t>Maintain sanity through the end of the year</a:t>
            </a:r>
          </a:p>
          <a:p>
            <a:endParaRPr lang="en-US" sz="1200" dirty="0" smtClean="0">
              <a:latin typeface="American Typewriter"/>
              <a:cs typeface="American Typewriter"/>
            </a:endParaRPr>
          </a:p>
          <a:p>
            <a:r>
              <a:rPr lang="en-US" b="1" dirty="0" smtClean="0">
                <a:latin typeface="American Typewriter"/>
                <a:cs typeface="American Typewriter"/>
              </a:rPr>
              <a:t>Team Leads: </a:t>
            </a:r>
            <a:r>
              <a:rPr lang="en-US" dirty="0" smtClean="0">
                <a:latin typeface="American Typewriter"/>
                <a:cs typeface="American Typewriter"/>
              </a:rPr>
              <a:t>Schedule your MAY MEETING with Frank and</a:t>
            </a:r>
            <a:r>
              <a:rPr lang="en-US" dirty="0">
                <a:latin typeface="American Typewriter"/>
                <a:cs typeface="American Typewriter"/>
              </a:rPr>
              <a:t> </a:t>
            </a:r>
            <a:r>
              <a:rPr lang="en-US" dirty="0" smtClean="0">
                <a:latin typeface="American Typewriter"/>
                <a:cs typeface="American Typewriter"/>
              </a:rPr>
              <a:t>your team</a:t>
            </a:r>
          </a:p>
          <a:p>
            <a:endParaRPr lang="en-US" sz="1200" b="1" dirty="0" smtClean="0">
              <a:latin typeface="American Typewriter"/>
              <a:cs typeface="American Typewriter"/>
            </a:endParaRPr>
          </a:p>
          <a:p>
            <a:r>
              <a:rPr lang="en-US" b="1" dirty="0" smtClean="0">
                <a:latin typeface="American Typewriter"/>
                <a:cs typeface="American Typewriter"/>
              </a:rPr>
              <a:t>Team Focus: </a:t>
            </a:r>
            <a:r>
              <a:rPr lang="en-US" dirty="0" smtClean="0">
                <a:latin typeface="American Typewriter"/>
                <a:cs typeface="American Typewriter"/>
              </a:rPr>
              <a:t>Finish strong. Look toward the Summer Institute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5402531"/>
            <a:ext cx="6893130" cy="97417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latin typeface="American Typewriter"/>
                <a:cs typeface="American Typewriter"/>
              </a:rPr>
              <a:t>Visit the Action Civics Website for resources to support your efforts!</a:t>
            </a:r>
          </a:p>
        </p:txBody>
      </p:sp>
    </p:spTree>
    <p:extLst>
      <p:ext uri="{BB962C8B-B14F-4D97-AF65-F5344CB8AC3E}">
        <p14:creationId xmlns:p14="http://schemas.microsoft.com/office/powerpoint/2010/main" val="103882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ketch Block Bold"/>
                <a:cs typeface="Sketch Block Bold"/>
              </a:rPr>
              <a:t>Next Session...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564" y="2194640"/>
            <a:ext cx="7542873" cy="292564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merican Typewriter"/>
                <a:cs typeface="American Typewriter"/>
              </a:rPr>
              <a:t>Summer Institute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July 20-24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Location: To Be Determined</a:t>
            </a:r>
          </a:p>
          <a:p>
            <a:r>
              <a:rPr lang="en-US" dirty="0" smtClean="0">
                <a:latin typeface="American Typewriter"/>
                <a:cs typeface="American Typewriter"/>
              </a:rPr>
              <a:t>Time: 8:30 am – 3:00 pm</a:t>
            </a:r>
          </a:p>
        </p:txBody>
      </p:sp>
    </p:spTree>
    <p:extLst>
      <p:ext uri="{BB962C8B-B14F-4D97-AF65-F5344CB8AC3E}">
        <p14:creationId xmlns:p14="http://schemas.microsoft.com/office/powerpoint/2010/main" val="6286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ketch Block Bold"/>
                <a:cs typeface="Sketch Block Bold"/>
              </a:rPr>
              <a:t>In summary...</a:t>
            </a:r>
            <a:endParaRPr lang="en-US" dirty="0">
              <a:latin typeface="Sketch Block Bold"/>
              <a:cs typeface="Sketch Block Bol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352" r="1552" b="42778"/>
          <a:stretch/>
        </p:blipFill>
        <p:spPr>
          <a:xfrm>
            <a:off x="2076450" y="1488914"/>
            <a:ext cx="4991100" cy="456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8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32" y="146419"/>
            <a:ext cx="7685737" cy="509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199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7000" y="151349"/>
            <a:ext cx="4572000" cy="67403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>
                <a:latin typeface="American Typewriter"/>
                <a:cs typeface="American Typewriter"/>
              </a:rPr>
              <a:t>All opinions count</a:t>
            </a:r>
            <a:r>
              <a:rPr lang="en-US" sz="2400" dirty="0" smtClean="0">
                <a:latin typeface="American Typewriter"/>
                <a:cs typeface="American Typewriter"/>
              </a:rPr>
              <a:t>;</a:t>
            </a:r>
          </a:p>
          <a:p>
            <a:pPr lvl="0"/>
            <a:r>
              <a:rPr lang="en-US" sz="2400" dirty="0" smtClean="0">
                <a:latin typeface="American Typewriter"/>
                <a:cs typeface="American Typewriter"/>
              </a:rPr>
              <a:t>Keep </a:t>
            </a:r>
            <a:r>
              <a:rPr lang="en-US" sz="2400" dirty="0">
                <a:latin typeface="American Typewriter"/>
                <a:cs typeface="American Typewriter"/>
              </a:rPr>
              <a:t>an open mind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Focus on the kids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Keep side conversations </a:t>
            </a:r>
            <a:r>
              <a:rPr lang="en-US" sz="2400" dirty="0" smtClean="0">
                <a:latin typeface="American Typewriter"/>
                <a:cs typeface="American Typewriter"/>
              </a:rPr>
              <a:t>to</a:t>
            </a:r>
          </a:p>
          <a:p>
            <a:pPr lvl="0"/>
            <a:r>
              <a:rPr lang="en-US" sz="2400" dirty="0" smtClean="0">
                <a:latin typeface="American Typewriter"/>
                <a:cs typeface="American Typewriter"/>
              </a:rPr>
              <a:t>a </a:t>
            </a:r>
            <a:r>
              <a:rPr lang="en-US" sz="2400" dirty="0">
                <a:latin typeface="American Typewriter"/>
                <a:cs typeface="American Typewriter"/>
              </a:rPr>
              <a:t>minimum (keep them </a:t>
            </a:r>
            <a:r>
              <a:rPr lang="en-US" sz="2400" dirty="0" smtClean="0">
                <a:latin typeface="American Typewriter"/>
                <a:cs typeface="American Typewriter"/>
              </a:rPr>
              <a:t>on</a:t>
            </a:r>
          </a:p>
          <a:p>
            <a:pPr lvl="0"/>
            <a:r>
              <a:rPr lang="en-US" sz="2400" dirty="0" smtClean="0">
                <a:latin typeface="American Typewriter"/>
                <a:cs typeface="American Typewriter"/>
              </a:rPr>
              <a:t>topic </a:t>
            </a:r>
            <a:r>
              <a:rPr lang="en-US" sz="2400" dirty="0">
                <a:latin typeface="American Typewriter"/>
                <a:cs typeface="American Typewriter"/>
              </a:rPr>
              <a:t>and not distracting)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Clear </a:t>
            </a:r>
            <a:r>
              <a:rPr lang="en-US" sz="2400" dirty="0" smtClean="0">
                <a:latin typeface="American Typewriter"/>
                <a:cs typeface="American Typewriter"/>
              </a:rPr>
              <a:t>communication</a:t>
            </a:r>
          </a:p>
          <a:p>
            <a:pPr lvl="0"/>
            <a:r>
              <a:rPr lang="en-US" sz="2400" dirty="0" smtClean="0">
                <a:latin typeface="American Typewriter"/>
                <a:cs typeface="American Typewriter"/>
              </a:rPr>
              <a:t>(</a:t>
            </a:r>
            <a:r>
              <a:rPr lang="en-US" sz="2400" dirty="0">
                <a:latin typeface="American Typewriter"/>
                <a:cs typeface="American Typewriter"/>
              </a:rPr>
              <a:t>ask for clarification)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Maintain trust; </a:t>
            </a:r>
            <a:r>
              <a:rPr lang="en-US" sz="2400" dirty="0" smtClean="0">
                <a:latin typeface="American Typewriter"/>
                <a:cs typeface="American Typewriter"/>
              </a:rPr>
              <a:t>what</a:t>
            </a:r>
          </a:p>
          <a:p>
            <a:pPr lvl="0"/>
            <a:r>
              <a:rPr lang="en-US" sz="2400" dirty="0" smtClean="0">
                <a:latin typeface="American Typewriter"/>
                <a:cs typeface="American Typewriter"/>
              </a:rPr>
              <a:t>happens </a:t>
            </a:r>
            <a:r>
              <a:rPr lang="en-US" sz="2400" dirty="0">
                <a:latin typeface="American Typewriter"/>
                <a:cs typeface="American Typewriter"/>
              </a:rPr>
              <a:t>here stays </a:t>
            </a:r>
            <a:r>
              <a:rPr lang="en-US" sz="2400" dirty="0" smtClean="0">
                <a:latin typeface="American Typewriter"/>
                <a:cs typeface="American Typewriter"/>
              </a:rPr>
              <a:t>here</a:t>
            </a:r>
          </a:p>
          <a:p>
            <a:endParaRPr lang="en-US" sz="2400" dirty="0" smtClean="0">
              <a:latin typeface="American Typewriter"/>
              <a:cs typeface="American Typewriter"/>
            </a:endParaRPr>
          </a:p>
          <a:p>
            <a:r>
              <a:rPr lang="en-US" sz="2400" dirty="0" smtClean="0">
                <a:latin typeface="American Typewriter"/>
                <a:cs typeface="American Typewriter"/>
              </a:rPr>
              <a:t>Do </a:t>
            </a:r>
            <a:r>
              <a:rPr lang="en-US" sz="2400" dirty="0">
                <a:latin typeface="American Typewriter"/>
                <a:cs typeface="American Typewriter"/>
              </a:rPr>
              <a:t>what </a:t>
            </a:r>
            <a:r>
              <a:rPr lang="en-US" sz="2400" dirty="0" smtClean="0">
                <a:latin typeface="American Typewriter"/>
                <a:cs typeface="American Typewriter"/>
              </a:rPr>
              <a:t>works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(</a:t>
            </a:r>
            <a:r>
              <a:rPr lang="en-US" sz="2400" dirty="0">
                <a:latin typeface="American Typewriter"/>
                <a:cs typeface="American Typewriter"/>
              </a:rPr>
              <a:t>honor different modalities)</a:t>
            </a:r>
          </a:p>
          <a:p>
            <a:pPr lvl="0"/>
            <a:endParaRPr lang="en-US" sz="2400" dirty="0">
              <a:latin typeface="American Typewriter"/>
              <a:cs typeface="American Typewrit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114300"/>
            <a:ext cx="4572000" cy="674030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2400" dirty="0">
                <a:latin typeface="American Typewriter"/>
                <a:cs typeface="American Typewriter"/>
              </a:rPr>
              <a:t>Actively listen and participate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r>
              <a:rPr lang="en-US" sz="2400" dirty="0" smtClean="0">
                <a:latin typeface="American Typewriter"/>
                <a:cs typeface="American Typewriter"/>
              </a:rPr>
              <a:t>Be </a:t>
            </a:r>
            <a:r>
              <a:rPr lang="en-US" sz="2400" dirty="0">
                <a:latin typeface="American Typewriter"/>
                <a:cs typeface="American Typewriter"/>
              </a:rPr>
              <a:t>yourself (Stay true to your idea and passion)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Make decisions by consensus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Phones on silent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Use your technology for relevant topics (emergencies and family concerns OK)</a:t>
            </a:r>
          </a:p>
          <a:p>
            <a:r>
              <a:rPr lang="en-US" sz="2400" dirty="0">
                <a:latin typeface="American Typewriter"/>
                <a:cs typeface="American Typewriter"/>
              </a:rPr>
              <a:t> 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Be open to ideas;</a:t>
            </a:r>
          </a:p>
          <a:p>
            <a:pPr lvl="0"/>
            <a:r>
              <a:rPr lang="en-US" sz="2400" dirty="0">
                <a:latin typeface="American Typewriter"/>
                <a:cs typeface="American Typewriter"/>
              </a:rPr>
              <a:t>use what you learn</a:t>
            </a:r>
          </a:p>
          <a:p>
            <a:pPr lvl="0"/>
            <a:endParaRPr lang="en-US" sz="2400" dirty="0" smtClean="0">
              <a:latin typeface="American Typewriter"/>
              <a:cs typeface="American Typewriter"/>
            </a:endParaRPr>
          </a:p>
          <a:p>
            <a:pPr lvl="0"/>
            <a:r>
              <a:rPr lang="en-US" sz="2400" dirty="0" smtClean="0">
                <a:latin typeface="American Typewriter"/>
                <a:cs typeface="American Typewriter"/>
              </a:rPr>
              <a:t>Respect time</a:t>
            </a:r>
            <a:endParaRPr lang="en-US" sz="2400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2595633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92011"/>
            <a:ext cx="3482251" cy="2789461"/>
          </a:xfrm>
        </p:spPr>
        <p:txBody>
          <a:bodyPr/>
          <a:lstStyle/>
          <a:p>
            <a:r>
              <a:rPr lang="en-US" dirty="0" smtClean="0"/>
              <a:t>Agenda</a:t>
            </a:r>
          </a:p>
          <a:p>
            <a:r>
              <a:rPr lang="en-US" dirty="0" smtClean="0"/>
              <a:t>Materials</a:t>
            </a:r>
          </a:p>
          <a:p>
            <a:r>
              <a:rPr lang="en-US" dirty="0" smtClean="0"/>
              <a:t>Logistics</a:t>
            </a:r>
          </a:p>
          <a:p>
            <a:r>
              <a:rPr lang="en-US" dirty="0" smtClean="0"/>
              <a:t>Outcomes</a:t>
            </a:r>
          </a:p>
          <a:p>
            <a:endParaRPr lang="en-US" dirty="0"/>
          </a:p>
        </p:txBody>
      </p:sp>
      <p:pic>
        <p:nvPicPr>
          <p:cNvPr id="4" name="Picture 3" descr="logistic-solutions-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47157"/>
            <a:ext cx="6950075" cy="160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07536" y="2897065"/>
            <a:ext cx="4579263" cy="157740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venir Black Oblique"/>
                <a:ea typeface="+mn-ea"/>
                <a:cs typeface="Avenir Black Obliqu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dirty="0" smtClean="0"/>
              <a:t>Wi-Fi Password:</a:t>
            </a:r>
          </a:p>
          <a:p>
            <a:pPr marL="0" indent="0">
              <a:buNone/>
            </a:pPr>
            <a:r>
              <a:rPr lang="en-US" sz="4400" dirty="0"/>
              <a:t>SCUSD Wireless Security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There is a space between each </a:t>
            </a:r>
            <a:r>
              <a:rPr lang="en-US" dirty="0" smtClean="0"/>
              <a:t>word </a:t>
            </a:r>
            <a:r>
              <a:rPr lang="en-US" dirty="0"/>
              <a:t>and </a:t>
            </a:r>
            <a:r>
              <a:rPr lang="en-US" dirty="0" smtClean="0"/>
              <a:t>it is </a:t>
            </a:r>
            <a:r>
              <a:rPr lang="en-US" dirty="0"/>
              <a:t>case sensitive</a:t>
            </a:r>
          </a:p>
        </p:txBody>
      </p:sp>
      <p:pic>
        <p:nvPicPr>
          <p:cNvPr id="8" name="Picture 7" descr="Action Civics Header P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536" y="1692011"/>
            <a:ext cx="4579263" cy="12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8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600200"/>
            <a:ext cx="7058858" cy="5092699"/>
          </a:xfrm>
        </p:spPr>
        <p:txBody>
          <a:bodyPr>
            <a:normAutofit fontScale="85000" lnSpcReduction="10000"/>
          </a:bodyPr>
          <a:lstStyle/>
          <a:p>
            <a:r>
              <a:rPr lang="en-US" sz="3100" dirty="0" smtClean="0">
                <a:solidFill>
                  <a:srgbClr val="000000"/>
                </a:solidFill>
              </a:rPr>
              <a:t>Identify tangible ways that you’ve implemented Action Civics Principles in your classroom;</a:t>
            </a:r>
            <a:br>
              <a:rPr lang="en-US" sz="3100" dirty="0" smtClean="0">
                <a:solidFill>
                  <a:srgbClr val="000000"/>
                </a:solidFill>
              </a:rPr>
            </a:br>
            <a:endParaRPr lang="en-US" sz="3100" dirty="0" smtClean="0">
              <a:solidFill>
                <a:srgbClr val="000000"/>
              </a:solidFill>
            </a:endParaRPr>
          </a:p>
          <a:p>
            <a:r>
              <a:rPr lang="en-US" sz="3100" dirty="0" smtClean="0">
                <a:solidFill>
                  <a:srgbClr val="000000"/>
                </a:solidFill>
              </a:rPr>
              <a:t>Learn about the importance of creating and fostering community partnerships;</a:t>
            </a:r>
            <a:br>
              <a:rPr lang="en-US" sz="3100" dirty="0" smtClean="0">
                <a:solidFill>
                  <a:srgbClr val="000000"/>
                </a:solidFill>
              </a:rPr>
            </a:br>
            <a:endParaRPr lang="en-US" sz="3100" dirty="0" smtClean="0">
              <a:solidFill>
                <a:srgbClr val="000000"/>
              </a:solidFill>
            </a:endParaRPr>
          </a:p>
          <a:p>
            <a:r>
              <a:rPr lang="en-US" sz="3100" dirty="0" smtClean="0">
                <a:solidFill>
                  <a:srgbClr val="000000"/>
                </a:solidFill>
              </a:rPr>
              <a:t>Learn a strategy to map your community’s assets and needs; and</a:t>
            </a:r>
            <a:br>
              <a:rPr lang="en-US" sz="3100" dirty="0" smtClean="0">
                <a:solidFill>
                  <a:srgbClr val="000000"/>
                </a:solidFill>
              </a:rPr>
            </a:br>
            <a:endParaRPr lang="en-US" sz="3100" dirty="0" smtClean="0">
              <a:solidFill>
                <a:srgbClr val="000000"/>
              </a:solidFill>
            </a:endParaRPr>
          </a:p>
          <a:p>
            <a:r>
              <a:rPr lang="en-US" sz="3100" dirty="0" smtClean="0">
                <a:solidFill>
                  <a:srgbClr val="000000"/>
                </a:solidFill>
              </a:rPr>
              <a:t>Identify a problem, issue, or concern that your team will address in the coming year.</a:t>
            </a:r>
          </a:p>
          <a:p>
            <a:endParaRPr lang="en-US" sz="31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Outcomes…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30" t="4004" r="54772" b="5088"/>
          <a:stretch/>
        </p:blipFill>
        <p:spPr>
          <a:xfrm>
            <a:off x="7516060" y="1417638"/>
            <a:ext cx="1317869" cy="392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2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4243"/>
            <a:ext cx="5448832" cy="114300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000" dirty="0" smtClean="0">
                <a:effectLst>
                  <a:reflection blurRad="6350" stA="55000" endA="50" endPos="85000" dir="5400000" sy="-100000" algn="bl" rotWithShape="0"/>
                </a:effectLst>
                <a:latin typeface="Sketch Block Bold"/>
                <a:cs typeface="Sketch Block Bold"/>
              </a:rPr>
              <a:t>Reflection</a:t>
            </a:r>
            <a:endParaRPr lang="en-US" sz="6000" dirty="0">
              <a:effectLst>
                <a:reflection blurRad="6350" stA="55000" endA="50" endPos="85000" dir="5400000" sy="-100000" algn="bl" rotWithShape="0"/>
              </a:effectLst>
              <a:latin typeface="Sketch Block Bold"/>
              <a:cs typeface="Sketch Block Bol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59" y="3314701"/>
            <a:ext cx="3948728" cy="26945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400" y="205343"/>
            <a:ext cx="2376533" cy="3561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558708" y="1821934"/>
            <a:ext cx="33185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effectLst>
                  <a:reflection blurRad="6350" stA="55000" endA="50" endPos="85000" dir="5400000" sy="-100000" algn="bl" rotWithShape="0"/>
                </a:effectLst>
                <a:latin typeface="Sketch Block Bold"/>
                <a:cs typeface="Sketch Block Bold"/>
              </a:rPr>
              <a:t>Activity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9620" y="3911600"/>
            <a:ext cx="26289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Take time to look back...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2300" y="1651000"/>
            <a:ext cx="4851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merican Typewriter"/>
                <a:cs typeface="American Typewriter"/>
              </a:rPr>
              <a:t>Reflect</a:t>
            </a:r>
            <a:r>
              <a:rPr lang="en-US" sz="2800" b="1" dirty="0" smtClean="0">
                <a:latin typeface="American Typewriter"/>
                <a:cs typeface="American Typewriter"/>
              </a:rPr>
              <a:t> </a:t>
            </a:r>
            <a:r>
              <a:rPr lang="en-US" sz="2800" dirty="0" smtClean="0">
                <a:latin typeface="American Typewriter"/>
                <a:cs typeface="American Typewriter"/>
              </a:rPr>
              <a:t>with your team: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merican Typewriter"/>
                <a:cs typeface="American Typewriter"/>
              </a:rPr>
              <a:t>What have we covered in our PD sessions together?</a:t>
            </a:r>
          </a:p>
          <a:p>
            <a:pPr marL="285750" indent="-285750">
              <a:buFont typeface="Arial"/>
              <a:buChar char="•"/>
            </a:pPr>
            <a:endParaRPr lang="en-US" dirty="0" smtClean="0">
              <a:latin typeface="American Typewriter"/>
              <a:cs typeface="American Typewriter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merican Typewriter"/>
                <a:cs typeface="American Typewriter"/>
              </a:rPr>
              <a:t>Our PLC time at our site?</a:t>
            </a:r>
          </a:p>
          <a:p>
            <a:endParaRPr lang="en-US" dirty="0" smtClean="0">
              <a:latin typeface="American Typewriter"/>
              <a:cs typeface="American Typewriter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merican Typewriter"/>
                <a:cs typeface="American Typewriter"/>
              </a:rPr>
              <a:t>What have we done in support of the Action Civics Initiative at our school?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9600" y="1816100"/>
            <a:ext cx="2997200" cy="299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22300" y="5360192"/>
            <a:ext cx="652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merican Typewriter"/>
                <a:cs typeface="American Typewriter"/>
              </a:rPr>
              <a:t>Identify</a:t>
            </a:r>
            <a:r>
              <a:rPr lang="en-US" sz="2400" b="1" dirty="0" smtClean="0">
                <a:latin typeface="American Typewriter"/>
                <a:cs typeface="American Typewriter"/>
              </a:rPr>
              <a:t> </a:t>
            </a:r>
            <a:r>
              <a:rPr lang="en-US" sz="2400" dirty="0" smtClean="0">
                <a:latin typeface="American Typewriter"/>
                <a:cs typeface="American Typewriter"/>
              </a:rPr>
              <a:t>THREE tangible strategies, activities or tools that you’ve used in the past year.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4236323"/>
            <a:ext cx="570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merican Typewriter"/>
                <a:cs typeface="American Typewriter"/>
              </a:rPr>
              <a:t>Celebrate</a:t>
            </a:r>
            <a:r>
              <a:rPr lang="en-US" sz="2400" b="1" dirty="0" smtClean="0">
                <a:latin typeface="American Typewriter"/>
                <a:cs typeface="American Typewriter"/>
              </a:rPr>
              <a:t> </a:t>
            </a:r>
            <a:r>
              <a:rPr lang="en-US" sz="2400" dirty="0" smtClean="0">
                <a:latin typeface="American Typewriter"/>
                <a:cs typeface="American Typewriter"/>
              </a:rPr>
              <a:t>your successes and be amazed at how far you’ve come!</a:t>
            </a:r>
          </a:p>
        </p:txBody>
      </p:sp>
    </p:spTree>
    <p:extLst>
      <p:ext uri="{BB962C8B-B14F-4D97-AF65-F5344CB8AC3E}">
        <p14:creationId xmlns:p14="http://schemas.microsoft.com/office/powerpoint/2010/main" val="289053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Sketch Block Bold"/>
                <a:cs typeface="Sketch Block Bold"/>
              </a:rPr>
              <a:t>Now looking forward...</a:t>
            </a:r>
            <a:endParaRPr lang="en-US" dirty="0">
              <a:latin typeface="Sketch Block Bold"/>
              <a:cs typeface="Sketch Block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7700" y="1918492"/>
            <a:ext cx="4330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Thinking about your successes, identify TWO tangible strategies, activities or tools that you want to use or improve upon next year.</a:t>
            </a:r>
          </a:p>
        </p:txBody>
      </p:sp>
      <p:sp>
        <p:nvSpPr>
          <p:cNvPr id="5" name="TextBox 4"/>
          <p:cNvSpPr txBox="1"/>
          <p:nvPr/>
        </p:nvSpPr>
        <p:spPr>
          <a:xfrm rot="435308">
            <a:off x="5858911" y="1913726"/>
            <a:ext cx="2669498" cy="267765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Sketch Block Bold"/>
                <a:cs typeface="Sketch Block Bold"/>
              </a:rPr>
              <a:t>“The most important question is not the one you just answered, but the next one you ask.”</a:t>
            </a:r>
            <a:endParaRPr lang="en-US" sz="2400" dirty="0">
              <a:latin typeface="Sketch Block Bold"/>
              <a:cs typeface="Sketch Block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4800" y="4660326"/>
            <a:ext cx="4686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merican Typewriter"/>
                <a:cs typeface="American Typewriter"/>
              </a:rPr>
              <a:t>Thinking about the Summer Institute and beyond, identify ONE topic, strategy, or resource you want to explore in more depth.</a:t>
            </a:r>
          </a:p>
        </p:txBody>
      </p:sp>
    </p:spTree>
    <p:extLst>
      <p:ext uri="{BB962C8B-B14F-4D97-AF65-F5344CB8AC3E}">
        <p14:creationId xmlns:p14="http://schemas.microsoft.com/office/powerpoint/2010/main" val="384141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Action Civic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Action Civics Template.potx</Template>
  <TotalTime>7004</TotalTime>
  <Words>691</Words>
  <Application>Microsoft Macintosh PowerPoint</Application>
  <PresentationFormat>On-screen Show (4:3)</PresentationFormat>
  <Paragraphs>147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Action Civics Template</vt:lpstr>
      <vt:lpstr>Action Civics Initiative  Site Team Orientation</vt:lpstr>
      <vt:lpstr>PowerPoint Presentation</vt:lpstr>
      <vt:lpstr>PowerPoint Presentation</vt:lpstr>
      <vt:lpstr>PowerPoint Presentation</vt:lpstr>
      <vt:lpstr>Overview…</vt:lpstr>
      <vt:lpstr>Today’s Outcomes…</vt:lpstr>
      <vt:lpstr>Reflection</vt:lpstr>
      <vt:lpstr>Take time to look back...</vt:lpstr>
      <vt:lpstr>Now looking forward...</vt:lpstr>
      <vt:lpstr>SHOWCASE it...</vt:lpstr>
      <vt:lpstr>SHOWCASE it...</vt:lpstr>
      <vt:lpstr>PowerPoint Presentation</vt:lpstr>
      <vt:lpstr>Deeper Dives…</vt:lpstr>
      <vt:lpstr>Breakout Discussions</vt:lpstr>
      <vt:lpstr>PowerPoint Presentation</vt:lpstr>
      <vt:lpstr>Community Partnerships</vt:lpstr>
      <vt:lpstr>Finding the Pieces...</vt:lpstr>
      <vt:lpstr>Find your team...</vt:lpstr>
      <vt:lpstr>Now let’s debrief</vt:lpstr>
      <vt:lpstr>Why Community Partnerships?</vt:lpstr>
      <vt:lpstr>Asset Mapping One Approach- The War Board</vt:lpstr>
      <vt:lpstr>Asset Mapping One Approach- The War Board</vt:lpstr>
      <vt:lpstr>Community Partnerships in Action...</vt:lpstr>
      <vt:lpstr>LUNCH!</vt:lpstr>
      <vt:lpstr>PowerPoint Presentation</vt:lpstr>
      <vt:lpstr>The Sticky Wall!</vt:lpstr>
      <vt:lpstr>PowerPoint Presentation</vt:lpstr>
      <vt:lpstr>You’re the Student...</vt:lpstr>
      <vt:lpstr>Now, take out your phone, laptop, or tablet...</vt:lpstr>
      <vt:lpstr>Next Steps...</vt:lpstr>
      <vt:lpstr>Next Session...</vt:lpstr>
      <vt:lpstr>In summary...</vt:lpstr>
      <vt:lpstr>PowerPoint Presentation</vt:lpstr>
    </vt:vector>
  </TitlesOfParts>
  <Company>Sacramento County Office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Pisi</dc:creator>
  <cp:lastModifiedBy>Frank Pisi</cp:lastModifiedBy>
  <cp:revision>117</cp:revision>
  <dcterms:created xsi:type="dcterms:W3CDTF">2014-11-12T16:40:23Z</dcterms:created>
  <dcterms:modified xsi:type="dcterms:W3CDTF">2015-04-20T13:44:08Z</dcterms:modified>
</cp:coreProperties>
</file>