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44" r:id="rId4"/>
    <p:sldId id="259" r:id="rId5"/>
    <p:sldId id="260" r:id="rId6"/>
    <p:sldId id="271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262" r:id="rId22"/>
    <p:sldId id="264" r:id="rId23"/>
    <p:sldId id="346" r:id="rId24"/>
    <p:sldId id="350" r:id="rId25"/>
    <p:sldId id="293" r:id="rId26"/>
    <p:sldId id="296" r:id="rId27"/>
    <p:sldId id="266" r:id="rId28"/>
    <p:sldId id="307" r:id="rId29"/>
    <p:sldId id="300" r:id="rId30"/>
    <p:sldId id="301" r:id="rId31"/>
    <p:sldId id="347" r:id="rId32"/>
    <p:sldId id="283" r:id="rId33"/>
    <p:sldId id="348" r:id="rId34"/>
    <p:sldId id="286" r:id="rId35"/>
    <p:sldId id="287" r:id="rId36"/>
    <p:sldId id="349" r:id="rId37"/>
    <p:sldId id="288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99259-4C6E-1E43-BDBF-4050CD04126F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BF741-1654-C34E-B91C-FA0286820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1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ction Civics Header P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3882040"/>
            <a:ext cx="6516624" cy="171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23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988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0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3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542873" cy="3907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608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6069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7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5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30C5-DEED-F149-ADFF-BFF494B72303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4B0AF-61A4-804B-8354-4840691C33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3rd C 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66" y="5139790"/>
            <a:ext cx="1821404" cy="173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lack Oblique"/>
          <a:ea typeface="+mj-ea"/>
          <a:cs typeface="Avenir Black Obliq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lack Oblique"/>
          <a:ea typeface="+mn-ea"/>
          <a:cs typeface="Avenir Black Obliq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lack Oblique"/>
          <a:ea typeface="+mn-ea"/>
          <a:cs typeface="Avenir Black Obliq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lack Oblique"/>
          <a:ea typeface="+mn-ea"/>
          <a:cs typeface="Avenir Black Obliq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lack Oblique"/>
          <a:ea typeface="+mn-ea"/>
          <a:cs typeface="Avenir Black Obliq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lack Oblique"/>
          <a:ea typeface="+mn-ea"/>
          <a:cs typeface="Avenir Black Obliq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s://www.youtube.com/watch?v=dY2mRM4i6tY" TargetMode="External"/><Relationship Id="rId5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presentation/d/1E3h6p0vkiDqz_CaVEGTb-1mDucpNd4RqWN8Q3Ooh224/edit%23slide=id.p" TargetMode="Externa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gif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urveymonkey.com/s/CIVICS_PD_Feedback_Form" TargetMode="External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e.net/actioncivics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Action Civics Initiative </a:t>
            </a:r>
            <a:br>
              <a:rPr lang="en-US" dirty="0" smtClean="0">
                <a:latin typeface="Avenir Black Oblique"/>
                <a:cs typeface="Avenir Black Oblique"/>
              </a:rPr>
            </a:br>
            <a:r>
              <a:rPr lang="en-US" dirty="0" smtClean="0">
                <a:latin typeface="Avenir Black Oblique"/>
                <a:cs typeface="Avenir Black Oblique"/>
              </a:rPr>
              <a:t>Site Team Orientation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93239"/>
            <a:ext cx="6400800" cy="14220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February 28, 2015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Sacramento County Office of Education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8:30 am – 3:00 pm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Bechtel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0" y="5825781"/>
            <a:ext cx="2876837" cy="840922"/>
          </a:xfrm>
          <a:prstGeom prst="rect">
            <a:avLst/>
          </a:prstGeom>
        </p:spPr>
      </p:pic>
      <p:pic>
        <p:nvPicPr>
          <p:cNvPr id="6" name="Picture 5" descr="SCOElogo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96" y="5757254"/>
            <a:ext cx="3591586" cy="9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1716" cy="6801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90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Preparation for Future Success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3" y="1629940"/>
            <a:ext cx="263368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968" y="1629940"/>
            <a:ext cx="2514600" cy="1673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61" y="4049000"/>
            <a:ext cx="2006033" cy="1627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8" y="4203241"/>
            <a:ext cx="2279473" cy="15168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93" y="2496742"/>
            <a:ext cx="2028572" cy="18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83387"/>
            <a:ext cx="7772400" cy="18673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English-Language Arts</a:t>
            </a:r>
            <a:br>
              <a:rPr lang="en-US" dirty="0" smtClean="0"/>
            </a:br>
            <a:r>
              <a:rPr lang="en-US" dirty="0" smtClean="0"/>
              <a:t>Key Shifts and Assessment 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460"/>
          <a:stretch/>
        </p:blipFill>
        <p:spPr>
          <a:xfrm>
            <a:off x="1501234" y="2683198"/>
            <a:ext cx="6141533" cy="20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7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4"/>
          <a:stretch/>
        </p:blipFill>
        <p:spPr>
          <a:xfrm>
            <a:off x="134071" y="168629"/>
            <a:ext cx="8875858" cy="4559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75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" y="118381"/>
            <a:ext cx="7772400" cy="5798127"/>
          </a:xfrm>
        </p:spPr>
      </p:pic>
    </p:spTree>
    <p:extLst>
      <p:ext uri="{BB962C8B-B14F-4D97-AF65-F5344CB8AC3E}">
        <p14:creationId xmlns:p14="http://schemas.microsoft.com/office/powerpoint/2010/main" val="248606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Different: </a:t>
            </a:r>
            <a:br>
              <a:rPr lang="en-US" dirty="0" smtClean="0"/>
            </a:br>
            <a:r>
              <a:rPr lang="en-US" dirty="0" smtClean="0"/>
              <a:t>English-Language Arts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9992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87984"/>
            <a:ext cx="6400800" cy="307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92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96897"/>
            <a:ext cx="7772400" cy="16646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Mathematics</a:t>
            </a:r>
            <a:br>
              <a:rPr lang="en-US" dirty="0" smtClean="0"/>
            </a:br>
            <a:r>
              <a:rPr lang="en-US" dirty="0" smtClean="0"/>
              <a:t>Key Shifts and Assessment 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52" y="2715067"/>
            <a:ext cx="5918097" cy="26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6"/>
          <a:stretch/>
        </p:blipFill>
        <p:spPr>
          <a:xfrm>
            <a:off x="206145" y="127030"/>
            <a:ext cx="8731710" cy="4979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44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8600" cy="5877652"/>
          </a:xfrm>
        </p:spPr>
      </p:pic>
    </p:spTree>
    <p:extLst>
      <p:ext uri="{BB962C8B-B14F-4D97-AF65-F5344CB8AC3E}">
        <p14:creationId xmlns:p14="http://schemas.microsoft.com/office/powerpoint/2010/main" val="384036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Different: Mathematics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9"/>
          <a:stretch/>
        </p:blipFill>
        <p:spPr bwMode="auto">
          <a:xfrm>
            <a:off x="457200" y="1921231"/>
            <a:ext cx="4240650" cy="3932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524000"/>
            <a:ext cx="4097337" cy="53340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0339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11" y="202051"/>
            <a:ext cx="3124958" cy="3255165"/>
          </a:xfrm>
          <a:prstGeom prst="rect">
            <a:avLst/>
          </a:prstGeom>
        </p:spPr>
      </p:pic>
      <p:pic>
        <p:nvPicPr>
          <p:cNvPr id="7" name="Picture 6" descr="SCOElogo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4" y="5757254"/>
            <a:ext cx="3591586" cy="97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17" y="2445305"/>
            <a:ext cx="2636369" cy="2953710"/>
          </a:xfrm>
          <a:prstGeom prst="rect">
            <a:avLst/>
          </a:prstGeo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04" y="3867482"/>
            <a:ext cx="3228217" cy="2159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590" t="14032" r="5533" b="13220"/>
          <a:stretch/>
        </p:blipFill>
        <p:spPr>
          <a:xfrm rot="21125711">
            <a:off x="1450782" y="436509"/>
            <a:ext cx="3517715" cy="15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962" y="4209380"/>
            <a:ext cx="1656455" cy="164290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Different: Mathematics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42880"/>
            <a:ext cx="8701396" cy="851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47" y="2796564"/>
            <a:ext cx="6196628" cy="3958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umblr_lkjq9sb4qR1qg39ewo1_500.gif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7" y="4418635"/>
            <a:ext cx="1033617" cy="766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640" y="5237933"/>
            <a:ext cx="176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 Choose ‘C’ Video</a:t>
            </a:r>
          </a:p>
          <a:p>
            <a:pPr algn="ctr"/>
            <a:r>
              <a:rPr lang="en-US" sz="1200" dirty="0" smtClean="0"/>
              <a:t>(click the graphic above)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0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700" y="2719943"/>
            <a:ext cx="4121049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Walk-around</a:t>
            </a:r>
            <a:br>
              <a:rPr lang="en-US" dirty="0" smtClean="0"/>
            </a:br>
            <a:r>
              <a:rPr lang="en-US" dirty="0" smtClean="0"/>
              <a:t>Activity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4724" y="292492"/>
            <a:ext cx="5623703" cy="591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Spectrum of Student Engagement…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5" y="2673740"/>
            <a:ext cx="7568271" cy="24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3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45" y="18150"/>
            <a:ext cx="9144000" cy="11105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lack Oblique"/>
                <a:ea typeface="+mj-ea"/>
                <a:cs typeface="Avenir Black Oblique"/>
              </a:defRPr>
            </a:lvl1pPr>
          </a:lstStyle>
          <a:p>
            <a:r>
              <a:rPr lang="en-US" sz="3600" smtClean="0">
                <a:latin typeface="American Typewriter"/>
                <a:cs typeface="American Typewriter"/>
              </a:rPr>
              <a:t>The Spectrum of Student Engagement Opportunities</a:t>
            </a:r>
            <a:endParaRPr lang="en-US" sz="3600" dirty="0">
              <a:latin typeface="American Typewriter"/>
              <a:cs typeface="American Typewriter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2132" y="1192053"/>
            <a:ext cx="8672427" cy="43076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62619" y="1625138"/>
            <a:ext cx="6602032" cy="3507394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2618" y="2102392"/>
            <a:ext cx="5141879" cy="27307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62619" y="2589192"/>
            <a:ext cx="3895708" cy="19386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2619" y="2907755"/>
            <a:ext cx="2335446" cy="130796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44703" y="3064956"/>
            <a:ext cx="2866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Community Service/Volunteering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2617" y="3342220"/>
            <a:ext cx="233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Service Learning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88216" y="3428389"/>
            <a:ext cx="1684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Simulations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94821" y="3211627"/>
            <a:ext cx="193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Project-Based</a:t>
            </a:r>
          </a:p>
          <a:p>
            <a:pPr algn="ctr"/>
            <a:r>
              <a:rPr lang="en-US" sz="2400" b="1" dirty="0" smtClean="0"/>
              <a:t>Learning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68583" y="2859623"/>
            <a:ext cx="13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 dirty="0" smtClean="0"/>
              <a:t>Advocacy</a:t>
            </a:r>
            <a:endParaRPr lang="en-US" b="1" spc="300" dirty="0"/>
          </a:p>
        </p:txBody>
      </p:sp>
      <p:sp>
        <p:nvSpPr>
          <p:cNvPr id="13" name="TextBox 12"/>
          <p:cNvSpPr txBox="1"/>
          <p:nvPr/>
        </p:nvSpPr>
        <p:spPr>
          <a:xfrm>
            <a:off x="7824547" y="62128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020626" y="248111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Fieldtrips</a:t>
            </a:r>
            <a:r>
              <a:rPr lang="en-US" b="1" dirty="0" smtClean="0">
                <a:effectLst/>
              </a:rPr>
              <a:t> 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7481646" y="3880965"/>
            <a:ext cx="1048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Speakers</a:t>
            </a:r>
            <a:r>
              <a:rPr lang="en-US" b="1" dirty="0" smtClean="0">
                <a:effectLst/>
              </a:rPr>
              <a:t> 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991260" y="4418091"/>
            <a:ext cx="489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Forums </a:t>
            </a:r>
            <a:r>
              <a:rPr lang="en-US" b="1" dirty="0" smtClean="0"/>
              <a:t>programs (OPD</a:t>
            </a:r>
            <a:r>
              <a:rPr lang="en-US" b="1" dirty="0"/>
              <a:t>, Open </a:t>
            </a:r>
            <a:r>
              <a:rPr lang="en-US" b="1" dirty="0" smtClean="0"/>
              <a:t>Door, </a:t>
            </a:r>
            <a:r>
              <a:rPr lang="en-US" b="1" dirty="0" err="1" smtClean="0"/>
              <a:t>LegiSchool</a:t>
            </a:r>
            <a:r>
              <a:rPr lang="en-US" b="1" dirty="0" smtClean="0"/>
              <a:t> and </a:t>
            </a:r>
            <a:r>
              <a:rPr lang="en-US" b="1" dirty="0"/>
              <a:t>Next </a:t>
            </a:r>
            <a:r>
              <a:rPr lang="en-US" b="1" dirty="0" smtClean="0"/>
              <a:t>10)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3527148" y="3915415"/>
            <a:ext cx="3986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Community </a:t>
            </a:r>
            <a:r>
              <a:rPr lang="en-US" b="1" dirty="0" smtClean="0"/>
              <a:t>events/ meetings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1315501" y="1784151"/>
            <a:ext cx="685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‪Extra curricular activities (clubs and after school programming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3804003" y="269855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Internships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2897984" y="2296446"/>
            <a:ext cx="3340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Leadership (</a:t>
            </a:r>
            <a:r>
              <a:rPr lang="en-US" b="1" dirty="0"/>
              <a:t>advisory groups)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24504" y="3042545"/>
            <a:ext cx="220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Student Government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0" y="5380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Considerations to make when developing or selecting engagement opportunities: 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‪Degree to which it is internal to the </a:t>
            </a:r>
            <a:r>
              <a:rPr lang="en-US" dirty="0" smtClean="0"/>
              <a:t>classroom vs. within the community.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it theoretical versus </a:t>
            </a:r>
            <a:r>
              <a:rPr lang="en-US" dirty="0"/>
              <a:t>real </a:t>
            </a:r>
            <a:r>
              <a:rPr lang="en-US" dirty="0" smtClean="0"/>
              <a:t>life?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‪</a:t>
            </a:r>
            <a:r>
              <a:rPr lang="en-US" dirty="0"/>
              <a:t>Degree to which it is adult driven versus youth </a:t>
            </a:r>
            <a:r>
              <a:rPr lang="en-US" dirty="0" smtClean="0"/>
              <a:t>driven.</a:t>
            </a:r>
            <a:endParaRPr lang="en-US" dirty="0"/>
          </a:p>
        </p:txBody>
      </p:sp>
      <p:sp>
        <p:nvSpPr>
          <p:cNvPr id="23" name="Left-Right Arrow 22"/>
          <p:cNvSpPr/>
          <p:nvPr/>
        </p:nvSpPr>
        <p:spPr>
          <a:xfrm>
            <a:off x="162617" y="1162082"/>
            <a:ext cx="8731941" cy="524734"/>
          </a:xfrm>
          <a:prstGeom prst="leftRightArrow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50000">
                <a:schemeClr val="bg2">
                  <a:lumMod val="75000"/>
                  <a:alpha val="44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46038" y="1184362"/>
            <a:ext cx="2851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Complexity of Activities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280471" y="1217782"/>
            <a:ext cx="7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Less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2132" y="1210173"/>
            <a:ext cx="74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8143" y="395317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300" dirty="0"/>
              <a:t>Civil Protests</a:t>
            </a:r>
          </a:p>
        </p:txBody>
      </p:sp>
    </p:spTree>
    <p:extLst>
      <p:ext uri="{BB962C8B-B14F-4D97-AF65-F5344CB8AC3E}">
        <p14:creationId xmlns:p14="http://schemas.microsoft.com/office/powerpoint/2010/main" val="122460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en Shot 2015-02-12 at 3.58.46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8689"/>
            <a:ext cx="6914137" cy="58657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574051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lack Oblique"/>
                <a:ea typeface="+mj-ea"/>
                <a:cs typeface="Avenir Black Oblique"/>
              </a:defRPr>
            </a:lvl1pPr>
          </a:lstStyle>
          <a:p>
            <a:r>
              <a:rPr lang="en-US" dirty="0" smtClean="0">
                <a:latin typeface="Sketch Block Bold"/>
                <a:cs typeface="Sketch Block Bold"/>
              </a:rPr>
              <a:t>Another way to look at it…</a:t>
            </a:r>
            <a:endParaRPr lang="en-US" dirty="0">
              <a:latin typeface="Sketch Block Bold"/>
              <a:cs typeface="Sketch Block Bold"/>
            </a:endParaRPr>
          </a:p>
        </p:txBody>
      </p:sp>
    </p:spTree>
    <p:extLst>
      <p:ext uri="{BB962C8B-B14F-4D97-AF65-F5344CB8AC3E}">
        <p14:creationId xmlns:p14="http://schemas.microsoft.com/office/powerpoint/2010/main" val="98217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2519"/>
          </a:xfrm>
        </p:spPr>
        <p:txBody>
          <a:bodyPr>
            <a:normAutofit/>
          </a:bodyPr>
          <a:lstStyle/>
          <a:p>
            <a:r>
              <a:rPr lang="en-US" dirty="0" smtClean="0"/>
              <a:t>Let’s Discuss…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82" y="1702256"/>
            <a:ext cx="6374576" cy="45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3762"/>
            <a:ext cx="3361723" cy="336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23" y="0"/>
            <a:ext cx="4893277" cy="2331952"/>
          </a:xfrm>
          <a:prstGeom prst="rect">
            <a:avLst/>
          </a:prstGeom>
        </p:spPr>
      </p:pic>
      <p:pic>
        <p:nvPicPr>
          <p:cNvPr id="10" name="Picture 9" descr="Breakdancing-bear-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82" y="4171617"/>
            <a:ext cx="2741510" cy="2573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4566">
            <a:off x="4781908" y="2878479"/>
            <a:ext cx="2719886" cy="12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3119">
            <a:off x="370164" y="2837093"/>
            <a:ext cx="3768376" cy="267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1812">
            <a:off x="4696119" y="2481032"/>
            <a:ext cx="3884016" cy="239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83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59639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33293">
            <a:off x="268836" y="2323717"/>
            <a:ext cx="8605730" cy="1702256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Sketch Block Bold"/>
                <a:cs typeface="Sketch Block Bold"/>
              </a:rPr>
              <a:t>Can We Believe This?</a:t>
            </a:r>
            <a:endParaRPr lang="en-US" sz="5400" dirty="0">
              <a:latin typeface="Sketch Block Bold"/>
              <a:cs typeface="Sketch Block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6724" y="4479256"/>
            <a:ext cx="3287792" cy="22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6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746" y="1904906"/>
            <a:ext cx="4501180" cy="31508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LUNCH!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4" y="1621196"/>
            <a:ext cx="3082127" cy="3089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099" y="4917630"/>
            <a:ext cx="1535133" cy="1660537"/>
          </a:xfrm>
          <a:prstGeom prst="rect">
            <a:avLst/>
          </a:prstGeom>
          <a:ln w="28575" cmpd="sng">
            <a:solidFill>
              <a:srgbClr val="C0504D"/>
            </a:solidFill>
          </a:ln>
        </p:spPr>
      </p:pic>
    </p:spTree>
    <p:extLst>
      <p:ext uri="{BB962C8B-B14F-4D97-AF65-F5344CB8AC3E}">
        <p14:creationId xmlns:p14="http://schemas.microsoft.com/office/powerpoint/2010/main" val="367121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88"/>
            <a:ext cx="3148211" cy="6296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88" y="3401363"/>
            <a:ext cx="3947615" cy="2439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237" y="0"/>
            <a:ext cx="3644764" cy="29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99" y="5363459"/>
            <a:ext cx="3832238" cy="1202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Karen Green</a:t>
            </a:r>
          </a:p>
          <a:p>
            <a:pPr marL="0" indent="0" algn="ctr">
              <a:buNone/>
            </a:pPr>
            <a:r>
              <a:rPr lang="en-US" dirty="0" err="1" smtClean="0"/>
              <a:t>Peercourt.com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876" b="13260"/>
          <a:stretch/>
        </p:blipFill>
        <p:spPr>
          <a:xfrm>
            <a:off x="1464324" y="148610"/>
            <a:ext cx="6215353" cy="198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91" y="2620935"/>
            <a:ext cx="2814103" cy="333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40" y="2402211"/>
            <a:ext cx="3130657" cy="277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63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18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708" y="2599256"/>
            <a:ext cx="7378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latin typeface="Sketch Block Bold"/>
                <a:cs typeface="Sketch Block Bold"/>
              </a:rPr>
              <a:t>Discussion Question: </a:t>
            </a:r>
            <a:r>
              <a:rPr lang="en-US" sz="3600" dirty="0" smtClean="0">
                <a:latin typeface="Sketch Block Bold"/>
                <a:cs typeface="Sketch Block Bold"/>
              </a:rPr>
              <a:t>How is Community Service Different than Service Learning or Project Based Learning?</a:t>
            </a:r>
            <a:endParaRPr lang="en-US" sz="3600" dirty="0">
              <a:latin typeface="Sketch Block Bold"/>
              <a:cs typeface="Sketch Block Bold"/>
            </a:endParaRPr>
          </a:p>
        </p:txBody>
      </p:sp>
    </p:spTree>
    <p:extLst>
      <p:ext uri="{BB962C8B-B14F-4D97-AF65-F5344CB8AC3E}">
        <p14:creationId xmlns:p14="http://schemas.microsoft.com/office/powerpoint/2010/main" val="241021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571" y="4666570"/>
            <a:ext cx="2058859" cy="2058859"/>
          </a:xfrm>
          <a:prstGeom prst="rect">
            <a:avLst/>
          </a:prstGeom>
          <a:ln>
            <a:solidFill>
              <a:srgbClr val="C0504D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Roundtable Discussions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3837">
            <a:off x="446133" y="2593684"/>
            <a:ext cx="4689951" cy="321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8497">
            <a:off x="4999418" y="1945436"/>
            <a:ext cx="3901370" cy="248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87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Now, take out your phone, laptop, or tablet…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2191"/>
            <a:ext cx="8229599" cy="17908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Meeting Evaluation:</a:t>
            </a:r>
          </a:p>
          <a:p>
            <a:pPr lvl="1"/>
            <a:r>
              <a:rPr lang="en-US" dirty="0" smtClean="0"/>
              <a:t>Please visit: </a:t>
            </a:r>
            <a:r>
              <a:rPr lang="en-US" u="sng" dirty="0">
                <a:hlinkClick r:id="rId2"/>
              </a:rPr>
              <a:t>https://www.surveymonkey.com/s/CIVICS_PD_Feedback_Form  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77" y="3526603"/>
            <a:ext cx="4316846" cy="31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055814" cy="1104019"/>
          </a:xfrm>
        </p:spPr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478"/>
            <a:ext cx="8229600" cy="35703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Enjoy your Winter Break!</a:t>
            </a:r>
          </a:p>
          <a:p>
            <a:endParaRPr lang="en-US" sz="1200" dirty="0" smtClean="0"/>
          </a:p>
          <a:p>
            <a:r>
              <a:rPr lang="en-US" dirty="0" smtClean="0"/>
              <a:t>Team Leads: Schedule regular</a:t>
            </a:r>
            <a:br>
              <a:rPr lang="en-US" dirty="0" smtClean="0"/>
            </a:br>
            <a:r>
              <a:rPr lang="en-US" dirty="0" smtClean="0"/>
              <a:t>meetings between Frank and</a:t>
            </a:r>
            <a:r>
              <a:rPr lang="en-US" dirty="0"/>
              <a:t> </a:t>
            </a:r>
            <a:r>
              <a:rPr lang="en-US" dirty="0" smtClean="0"/>
              <a:t>your team</a:t>
            </a:r>
          </a:p>
          <a:p>
            <a:endParaRPr lang="en-US" sz="1200" dirty="0" smtClean="0"/>
          </a:p>
          <a:p>
            <a:r>
              <a:rPr lang="en-US" dirty="0" smtClean="0"/>
              <a:t>Team Focus: Incorporate Six Proven Practices into </a:t>
            </a:r>
            <a:r>
              <a:rPr lang="en-US" i="1" u="sng" dirty="0" smtClean="0"/>
              <a:t>YOUR</a:t>
            </a:r>
            <a:r>
              <a:rPr lang="en-US" dirty="0" smtClean="0"/>
              <a:t> practice</a:t>
            </a:r>
          </a:p>
          <a:p>
            <a:endParaRPr lang="en-US" sz="1300" dirty="0" smtClean="0"/>
          </a:p>
          <a:p>
            <a:r>
              <a:rPr lang="en-US" dirty="0" smtClean="0"/>
              <a:t>Dream Big!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788" y="28013"/>
            <a:ext cx="3506160" cy="2562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402531"/>
            <a:ext cx="6893130" cy="97417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latin typeface="Avenir Black Oblique"/>
                <a:cs typeface="Avenir Black Oblique"/>
              </a:rPr>
              <a:t>Visit the Action Civics Website for resources to support your efforts!</a:t>
            </a:r>
          </a:p>
        </p:txBody>
      </p:sp>
    </p:spTree>
    <p:extLst>
      <p:ext uri="{BB962C8B-B14F-4D97-AF65-F5344CB8AC3E}">
        <p14:creationId xmlns:p14="http://schemas.microsoft.com/office/powerpoint/2010/main" val="10388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Whole Group Discussion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2073049"/>
            <a:ext cx="36703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6018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564" y="2194640"/>
            <a:ext cx="7542873" cy="2925640"/>
          </a:xfrm>
        </p:spPr>
        <p:txBody>
          <a:bodyPr>
            <a:normAutofit/>
          </a:bodyPr>
          <a:lstStyle/>
          <a:p>
            <a:r>
              <a:rPr lang="en-US" dirty="0" smtClean="0"/>
              <a:t>April 18, 2015</a:t>
            </a:r>
          </a:p>
          <a:p>
            <a:r>
              <a:rPr lang="en-US" dirty="0" smtClean="0"/>
              <a:t>Focus: Community Partnerships</a:t>
            </a:r>
          </a:p>
          <a:p>
            <a:r>
              <a:rPr lang="en-US" dirty="0" smtClean="0"/>
              <a:t>Location: To Be Determined</a:t>
            </a:r>
          </a:p>
          <a:p>
            <a:r>
              <a:rPr lang="en-US" dirty="0" smtClean="0"/>
              <a:t>Time: 8:30 am – 3:00 pm</a:t>
            </a:r>
          </a:p>
        </p:txBody>
      </p:sp>
    </p:spTree>
    <p:extLst>
      <p:ext uri="{BB962C8B-B14F-4D97-AF65-F5344CB8AC3E}">
        <p14:creationId xmlns:p14="http://schemas.microsoft.com/office/powerpoint/2010/main" val="62868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2" y="146419"/>
            <a:ext cx="7685737" cy="509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19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011"/>
            <a:ext cx="3482251" cy="2789461"/>
          </a:xfrm>
        </p:spPr>
        <p:txBody>
          <a:bodyPr/>
          <a:lstStyle/>
          <a:p>
            <a:r>
              <a:rPr lang="en-US" dirty="0" smtClean="0"/>
              <a:t>Agenda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Logistics</a:t>
            </a:r>
          </a:p>
          <a:p>
            <a:r>
              <a:rPr lang="en-US" dirty="0" smtClean="0"/>
              <a:t>Outcomes</a:t>
            </a:r>
          </a:p>
          <a:p>
            <a:endParaRPr lang="en-US" dirty="0"/>
          </a:p>
        </p:txBody>
      </p:sp>
      <p:pic>
        <p:nvPicPr>
          <p:cNvPr id="4" name="Picture 3" descr="logistic-solutions-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7157"/>
            <a:ext cx="6950075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07536" y="2947865"/>
            <a:ext cx="4579263" cy="157740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Action Civics Initiative Website:</a:t>
            </a:r>
          </a:p>
          <a:p>
            <a:pPr marL="0" indent="0">
              <a:buNone/>
            </a:pPr>
            <a:r>
              <a:rPr lang="en-US" sz="2600" dirty="0" smtClean="0">
                <a:hlinkClick r:id="rId3"/>
              </a:rPr>
              <a:t>www.scoe.net/actioncivics</a:t>
            </a:r>
            <a:r>
              <a:rPr lang="en-US" sz="2600" dirty="0" smtClean="0"/>
              <a:t> </a:t>
            </a:r>
          </a:p>
          <a:p>
            <a:endParaRPr lang="en-US" dirty="0"/>
          </a:p>
        </p:txBody>
      </p:sp>
      <p:pic>
        <p:nvPicPr>
          <p:cNvPr id="8" name="Picture 7" descr="Action Civics Header 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36" y="1692011"/>
            <a:ext cx="4579263" cy="12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00201"/>
            <a:ext cx="7058858" cy="4414692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0000"/>
                </a:solidFill>
              </a:rPr>
              <a:t>Become familiar with the elements of Community Service, Project Based Learning, and Service Learning</a:t>
            </a:r>
          </a:p>
          <a:p>
            <a:r>
              <a:rPr lang="en-US" sz="3100" dirty="0" smtClean="0">
                <a:solidFill>
                  <a:srgbClr val="000000"/>
                </a:solidFill>
              </a:rPr>
              <a:t>Begin to identify the CIVICS SKILLS that students need to succeed in college, career, and life</a:t>
            </a:r>
          </a:p>
          <a:p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Outcomes…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30" t="4004" r="54772" b="5088"/>
          <a:stretch/>
        </p:blipFill>
        <p:spPr>
          <a:xfrm>
            <a:off x="7516060" y="1417638"/>
            <a:ext cx="1317869" cy="3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09" y="166992"/>
            <a:ext cx="6710983" cy="37765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019836"/>
            <a:ext cx="6980124" cy="221025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 smtClean="0"/>
              <a:t>Melissa Neuberger, Program Manager </a:t>
            </a:r>
          </a:p>
          <a:p>
            <a:pPr marL="0" indent="0" algn="ctr">
              <a:buNone/>
            </a:pPr>
            <a:r>
              <a:rPr lang="en-US" dirty="0"/>
              <a:t>Center for Student Assessment and Program </a:t>
            </a:r>
            <a:r>
              <a:rPr lang="en-US" dirty="0" smtClean="0"/>
              <a:t>Accountability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/>
              <a:t>C-SAPA)</a:t>
            </a:r>
          </a:p>
        </p:txBody>
      </p:sp>
    </p:spTree>
    <p:extLst>
      <p:ext uri="{BB962C8B-B14F-4D97-AF65-F5344CB8AC3E}">
        <p14:creationId xmlns:p14="http://schemas.microsoft.com/office/powerpoint/2010/main" val="226086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5155"/>
            <a:ext cx="7772400" cy="212525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N</a:t>
            </a:r>
            <a:r>
              <a:rPr lang="en-US" dirty="0" smtClean="0"/>
              <a:t>ew Standards, New Assessments:</a:t>
            </a:r>
            <a:br>
              <a:rPr lang="en-US" dirty="0" smtClean="0"/>
            </a:br>
            <a:r>
              <a:rPr lang="en-US" dirty="0" smtClean="0"/>
              <a:t>How Does Action Civics Fit 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6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85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38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63770"/>
            <a:ext cx="5870903" cy="3451225"/>
          </a:xfrm>
        </p:spPr>
      </p:pic>
      <p:sp>
        <p:nvSpPr>
          <p:cNvPr id="8" name="Oval 7"/>
          <p:cNvSpPr/>
          <p:nvPr/>
        </p:nvSpPr>
        <p:spPr>
          <a:xfrm>
            <a:off x="304800" y="3762470"/>
            <a:ext cx="35052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 assessments focused primarily on DOK 1; DOK 2 were the most difficult questions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181600" y="3762470"/>
            <a:ext cx="35814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Most of Smarter Balanced assessment questions  are in DOK 3 (between 43-49%) and DOK 4 (between 21-25%)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038600" y="4372070"/>
            <a:ext cx="9906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ction Civic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Action Civics Template.potx</Template>
  <TotalTime>3806</TotalTime>
  <Words>409</Words>
  <Application>Microsoft Macintosh PowerPoint</Application>
  <PresentationFormat>On-screen Show (4:3)</PresentationFormat>
  <Paragraphs>79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Action Civics Template</vt:lpstr>
      <vt:lpstr>Action Civics Initiative  Site Team Orientation</vt:lpstr>
      <vt:lpstr>PowerPoint Presentation</vt:lpstr>
      <vt:lpstr>PowerPoint Presentation</vt:lpstr>
      <vt:lpstr>Overview…</vt:lpstr>
      <vt:lpstr>Today’s Outcomes…</vt:lpstr>
      <vt:lpstr>PowerPoint Presentation</vt:lpstr>
      <vt:lpstr>New Standards, New Assessments: How Does Action Civics Fit In?</vt:lpstr>
      <vt:lpstr>PowerPoint Presentation</vt:lpstr>
      <vt:lpstr>PowerPoint Presentation</vt:lpstr>
      <vt:lpstr>PowerPoint Presentation</vt:lpstr>
      <vt:lpstr>Preparation for Future Success</vt:lpstr>
      <vt:lpstr>English-Language Arts Key Shifts and Assessment Focus</vt:lpstr>
      <vt:lpstr>PowerPoint Presentation</vt:lpstr>
      <vt:lpstr>PowerPoint Presentation</vt:lpstr>
      <vt:lpstr>What is Different:  English-Language Arts</vt:lpstr>
      <vt:lpstr>Mathematics Key Shifts and Assessment Focus</vt:lpstr>
      <vt:lpstr>PowerPoint Presentation</vt:lpstr>
      <vt:lpstr>PowerPoint Presentation</vt:lpstr>
      <vt:lpstr>What is Different: Mathematics</vt:lpstr>
      <vt:lpstr>What is Different: Mathematics</vt:lpstr>
      <vt:lpstr>Walk-around Activity</vt:lpstr>
      <vt:lpstr>The Spectrum of Student Engagement…</vt:lpstr>
      <vt:lpstr>PowerPoint Presentation</vt:lpstr>
      <vt:lpstr>PowerPoint Presentation</vt:lpstr>
      <vt:lpstr>Let’s Discuss…</vt:lpstr>
      <vt:lpstr>PowerPoint Presentation</vt:lpstr>
      <vt:lpstr>PowerPoint Presentation</vt:lpstr>
      <vt:lpstr>Can We Believe This?</vt:lpstr>
      <vt:lpstr>LUNCH!</vt:lpstr>
      <vt:lpstr>PowerPoint Presentation</vt:lpstr>
      <vt:lpstr>PowerPoint Presentation</vt:lpstr>
      <vt:lpstr>PowerPoint Presentation</vt:lpstr>
      <vt:lpstr>Roundtable Discussions</vt:lpstr>
      <vt:lpstr>Now, take out your phone, laptop, or tablet…</vt:lpstr>
      <vt:lpstr>Next Steps…</vt:lpstr>
      <vt:lpstr>Whole Group Discussion</vt:lpstr>
      <vt:lpstr>Next Session…</vt:lpstr>
      <vt:lpstr>PowerPoint Presentation</vt:lpstr>
    </vt:vector>
  </TitlesOfParts>
  <Company>Sacramento County Office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Pisi</dc:creator>
  <cp:lastModifiedBy>Frank Pisi</cp:lastModifiedBy>
  <cp:revision>90</cp:revision>
  <dcterms:created xsi:type="dcterms:W3CDTF">2014-11-12T16:40:23Z</dcterms:created>
  <dcterms:modified xsi:type="dcterms:W3CDTF">2015-03-03T19:21:27Z</dcterms:modified>
</cp:coreProperties>
</file>